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7.jpg" ContentType="image/jpg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6"/>
  </p:handoutMasterIdLst>
  <p:sldIdLst>
    <p:sldId id="285" r:id="rId2"/>
    <p:sldId id="260" r:id="rId3"/>
    <p:sldId id="289" r:id="rId4"/>
    <p:sldId id="280" r:id="rId5"/>
    <p:sldId id="273" r:id="rId6"/>
    <p:sldId id="275" r:id="rId7"/>
    <p:sldId id="276" r:id="rId8"/>
    <p:sldId id="263" r:id="rId9"/>
    <p:sldId id="257" r:id="rId10"/>
    <p:sldId id="278" r:id="rId11"/>
    <p:sldId id="262" r:id="rId12"/>
    <p:sldId id="266" r:id="rId13"/>
    <p:sldId id="265" r:id="rId14"/>
    <p:sldId id="283" r:id="rId15"/>
  </p:sldIdLst>
  <p:sldSz cx="9144000" cy="5143500" type="screen16x9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58"/>
    <a:srgbClr val="006263"/>
    <a:srgbClr val="004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5238"/>
  </p:normalViewPr>
  <p:slideViewPr>
    <p:cSldViewPr snapToGrid="0">
      <p:cViewPr varScale="1">
        <p:scale>
          <a:sx n="112" d="100"/>
          <a:sy n="112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5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900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9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Диаграмма</a:t>
            </a:r>
            <a:r>
              <a:rPr kumimoji="0" lang="ru-RU" sz="9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</a:rPr>
              <a:t> распределения лабораторных исследований в Российской Федерации </a:t>
            </a:r>
          </a:p>
          <a:p>
            <a:pPr algn="l">
              <a:defRPr sz="900" b="1"/>
            </a:pPr>
            <a:r>
              <a:rPr kumimoji="0" lang="ru-RU" sz="9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</a:rPr>
              <a:t>(по количеству исследований)</a:t>
            </a:r>
          </a:p>
        </c:rich>
      </c:tx>
      <c:layout>
        <c:manualLayout>
          <c:xMode val="edge"/>
          <c:yMode val="edge"/>
          <c:x val="0"/>
          <c:y val="5.59061854839209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900" b="1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396557816010169"/>
          <c:y val="0.22757917110756412"/>
          <c:w val="0.42469949227848458"/>
          <c:h val="0.715702765221086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B-4C0E-9979-7F451BE041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5B-4C0E-9979-7F451BE041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5B-4C0E-9979-7F451BE041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5B-4C0E-9979-7F451BE041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5B-4C0E-9979-7F451BE041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5B-4C0E-9979-7F451BE041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5B-4C0E-9979-7F451BE041F0}"/>
              </c:ext>
            </c:extLst>
          </c:dPt>
          <c:dLbls>
            <c:dLbl>
              <c:idx val="0"/>
              <c:layout>
                <c:manualLayout>
                  <c:x val="0"/>
                  <c:y val="-8.29884090255638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43998448401933E-2"/>
                      <c:h val="0.153100229424903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5B-4C0E-9979-7F451BE041F0}"/>
                </c:ext>
              </c:extLst>
            </c:dLbl>
            <c:dLbl>
              <c:idx val="1"/>
              <c:layout>
                <c:manualLayout>
                  <c:x val="2.635964027739197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5B-4C0E-9979-7F451BE04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Лист1!$B$2:$B$8</c:f>
              <c:strCache>
                <c:ptCount val="7"/>
                <c:pt idx="0">
                  <c:v>биохимические </c:v>
                </c:pt>
                <c:pt idx="1">
                  <c:v>общеклинические</c:v>
                </c:pt>
                <c:pt idx="2">
                  <c:v>гематологические</c:v>
                </c:pt>
                <c:pt idx="3">
                  <c:v>коагулологические</c:v>
                </c:pt>
                <c:pt idx="4">
                  <c:v>иммунологические</c:v>
                </c:pt>
                <c:pt idx="5">
                  <c:v>микробиологические</c:v>
                </c:pt>
                <c:pt idx="6">
                  <c:v>цитологические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0.4</c:v>
                </c:pt>
                <c:pt idx="1">
                  <c:v>0.18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C5B-4C0E-9979-7F451BE04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594858878686005E-2"/>
          <c:y val="0.24389118623822309"/>
          <c:w val="0.35603978826355381"/>
          <c:h val="0.75058034412365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7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>
      <a:solidFill>
        <a:schemeClr val="tx1"/>
      </a:solidFill>
      <a:prstDash val="sysDot"/>
    </a:ln>
    <a:effectLst/>
  </c:spPr>
  <c:txPr>
    <a:bodyPr/>
    <a:lstStyle/>
    <a:p>
      <a:pPr>
        <a:defRPr sz="2400">
          <a:solidFill>
            <a:schemeClr val="tx2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7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Доля анализаторов "закрытого" типа </a:t>
            </a:r>
            <a:r>
              <a:rPr lang="ru-RU" sz="700" b="1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7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структуре клинических лабораторных исследований, %   </a:t>
            </a:r>
          </a:p>
        </c:rich>
      </c:tx>
      <c:layout>
        <c:manualLayout>
          <c:xMode val="edge"/>
          <c:yMode val="edge"/>
          <c:x val="0.14603993712049451"/>
          <c:y val="0.89050018518701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988885852132318"/>
          <c:y val="2.4026737998697284E-2"/>
          <c:w val="0.85195077938547981"/>
          <c:h val="0.611330870181543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2FF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26-4005-BBEA-B8B1C384AD3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26-4005-BBEA-B8B1C384AD3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A26-4005-BBEA-B8B1C384AD3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A26-4005-BBEA-B8B1C384AD3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A26-4005-BBEA-B8B1C384AD3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A26-4005-BBEA-B8B1C384AD3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A26-4005-BBEA-B8B1C384AD3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A26-4005-BBEA-B8B1C384AD3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A26-4005-BBEA-B8B1C384AD3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A26-4005-BBEA-B8B1C384AD3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A26-4005-BBEA-B8B1C384AD3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C16B8E3-A013-405A-A9FC-53AC45971B86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26-4005-BBEA-B8B1C384AD3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936210E-3EF9-4AF1-9610-C5DBA3635D12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26-4005-BBEA-B8B1C384AD3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1E3ECAE-6762-45D5-9586-7EAFFA4929D7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26-4005-BBEA-B8B1C384AD3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A30D82C-D30C-4577-8464-07F283447829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26-4005-BBEA-B8B1C384AD3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A26-4005-BBEA-B8B1C384AD3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A26-4005-BBEA-B8B1C384AD3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A26-4005-BBEA-B8B1C384AD3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A26-4005-BBEA-B8B1C384AD3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A26-4005-BBEA-B8B1C384AD3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A26-4005-BBEA-B8B1C384AD32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A26-4005-BBEA-B8B1C384A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Лист3!$A$2:$A$12</c:f>
              <c:strCache>
                <c:ptCount val="11"/>
                <c:pt idx="0">
                  <c:v>Клиническая биохимия</c:v>
                </c:pt>
                <c:pt idx="1">
                  <c:v>Гемостаз</c:v>
                </c:pt>
                <c:pt idx="2">
                  <c:v>Гематология</c:v>
                </c:pt>
                <c:pt idx="3">
                  <c:v>Иммуногематология</c:v>
                </c:pt>
                <c:pt idx="4">
                  <c:v>Анализ мочи</c:v>
                </c:pt>
                <c:pt idx="5">
                  <c:v>ИФА</c:v>
                </c:pt>
                <c:pt idx="6">
                  <c:v>ИХА</c:v>
                </c:pt>
                <c:pt idx="7">
                  <c:v>ПЦР</c:v>
                </c:pt>
                <c:pt idx="8">
                  <c:v>Микробиология </c:v>
                </c:pt>
                <c:pt idx="9">
                  <c:v>КЩС</c:v>
                </c:pt>
                <c:pt idx="10">
                  <c:v>POCT</c:v>
                </c:pt>
              </c:strCache>
            </c:strRef>
          </c:cat>
          <c:val>
            <c:numRef>
              <c:f>Лист3!$B$2:$B$12</c:f>
              <c:numCache>
                <c:formatCode>General</c:formatCode>
                <c:ptCount val="11"/>
                <c:pt idx="0">
                  <c:v>50</c:v>
                </c:pt>
                <c:pt idx="1">
                  <c:v>90</c:v>
                </c:pt>
                <c:pt idx="2">
                  <c:v>60</c:v>
                </c:pt>
                <c:pt idx="3">
                  <c:v>100</c:v>
                </c:pt>
                <c:pt idx="4">
                  <c:v>100</c:v>
                </c:pt>
                <c:pt idx="5">
                  <c:v>2</c:v>
                </c:pt>
                <c:pt idx="6">
                  <c:v>100</c:v>
                </c:pt>
                <c:pt idx="7">
                  <c:v>1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A26-4005-BBEA-B8B1C384A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4661720"/>
        <c:axId val="364655816"/>
      </c:barChart>
      <c:catAx>
        <c:axId val="36466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655816"/>
        <c:crosses val="autoZero"/>
        <c:auto val="1"/>
        <c:lblAlgn val="ctr"/>
        <c:lblOffset val="100"/>
        <c:noMultiLvlLbl val="0"/>
      </c:catAx>
      <c:valAx>
        <c:axId val="36465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66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chemeClr val="tx1"/>
      </a:solidFill>
      <a:prstDash val="sysDot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B7B0D-E6AD-7DD2-320E-488061EEBA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01A75-77BC-EE3C-7C62-2BDBF7C110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04902-AC0D-FA4F-B939-2BA25E96CB3B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97002-D8A3-710A-D428-9B468717B6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C5DB2-4112-C03F-FA09-4301004619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292BC-A1FA-284D-BB96-F206456491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68225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ABCB5C-6AF9-135A-E698-6F87DBC6C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32"/>
            <a:ext cx="9212094" cy="51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535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934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2292581" y="334274"/>
            <a:ext cx="6435276" cy="571639"/>
          </a:xfrm>
          <a:prstGeom prst="rect">
            <a:avLst/>
          </a:prstGeom>
        </p:spPr>
        <p:txBody>
          <a:bodyPr anchor="t"/>
          <a:lstStyle/>
          <a:p>
            <a:r>
              <a:t>Заголовок слайда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02355" y="4851836"/>
            <a:ext cx="125769" cy="11369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Geometria-Medium"/>
                <a:ea typeface="Geometria-Medium"/>
                <a:cs typeface="Geometria-Medium"/>
                <a:sym typeface="Geometria-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Введите текст"/>
          <p:cNvSpPr>
            <a:spLocks noGrp="1"/>
          </p:cNvSpPr>
          <p:nvPr>
            <p:ph type="body" sz="quarter" idx="21"/>
          </p:nvPr>
        </p:nvSpPr>
        <p:spPr>
          <a:xfrm>
            <a:off x="452272" y="1590569"/>
            <a:ext cx="2381948" cy="3101244"/>
          </a:xfrm>
          <a:prstGeom prst="roundRect">
            <a:avLst>
              <a:gd name="adj" fmla="val 2115"/>
            </a:avLst>
          </a:prstGeom>
        </p:spPr>
        <p:txBody>
          <a:bodyPr lIns="190500" tIns="190500" rIns="190500" bIns="190500">
            <a:noAutofit/>
          </a:bodyPr>
          <a:lstStyle>
            <a:lvl1pPr defTabSz="571477">
              <a:lnSpc>
                <a:spcPct val="90000"/>
              </a:lnSpc>
              <a:spcBef>
                <a:spcPts val="675"/>
              </a:spcBef>
              <a:defRPr sz="750"/>
            </a:lvl1pPr>
          </a:lstStyle>
          <a:p>
            <a:r>
              <a:t>Введите текст</a:t>
            </a:r>
          </a:p>
        </p:txBody>
      </p:sp>
      <p:sp>
        <p:nvSpPr>
          <p:cNvPr id="34" name="Заголовок колонки"/>
          <p:cNvSpPr>
            <a:spLocks noGrp="1"/>
          </p:cNvSpPr>
          <p:nvPr>
            <p:ph type="body" sz="quarter" idx="22"/>
          </p:nvPr>
        </p:nvSpPr>
        <p:spPr>
          <a:xfrm>
            <a:off x="452272" y="1400983"/>
            <a:ext cx="2381948" cy="151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>
            <a:noAutofit/>
          </a:bodyPr>
          <a:lstStyle>
            <a:lvl1pPr>
              <a:lnSpc>
                <a:spcPct val="90000"/>
              </a:lnSpc>
              <a:defRPr sz="900">
                <a:latin typeface="+mn-lt"/>
                <a:ea typeface="+mn-ea"/>
                <a:cs typeface="+mn-cs"/>
                <a:sym typeface="Geometria Bold"/>
              </a:defRPr>
            </a:lvl1pPr>
          </a:lstStyle>
          <a:p>
            <a:r>
              <a:t>Заголовок колонки</a:t>
            </a:r>
          </a:p>
        </p:txBody>
      </p:sp>
      <p:sp>
        <p:nvSpPr>
          <p:cNvPr id="35" name="Введите текст"/>
          <p:cNvSpPr>
            <a:spLocks noGrp="1"/>
          </p:cNvSpPr>
          <p:nvPr>
            <p:ph type="body" sz="quarter" idx="23"/>
          </p:nvPr>
        </p:nvSpPr>
        <p:spPr>
          <a:xfrm>
            <a:off x="3381026" y="1590569"/>
            <a:ext cx="2381948" cy="3101244"/>
          </a:xfrm>
          <a:prstGeom prst="roundRect">
            <a:avLst>
              <a:gd name="adj" fmla="val 2115"/>
            </a:avLst>
          </a:prstGeom>
        </p:spPr>
        <p:txBody>
          <a:bodyPr lIns="190500" tIns="190500" rIns="190500" bIns="190500">
            <a:noAutofit/>
          </a:bodyPr>
          <a:lstStyle>
            <a:lvl1pPr defTabSz="571477">
              <a:lnSpc>
                <a:spcPct val="90000"/>
              </a:lnSpc>
              <a:spcBef>
                <a:spcPts val="675"/>
              </a:spcBef>
              <a:defRPr sz="750"/>
            </a:lvl1pPr>
          </a:lstStyle>
          <a:p>
            <a:r>
              <a:t>Введите текст</a:t>
            </a:r>
          </a:p>
        </p:txBody>
      </p:sp>
      <p:sp>
        <p:nvSpPr>
          <p:cNvPr id="36" name="Заголовок колонки"/>
          <p:cNvSpPr>
            <a:spLocks noGrp="1"/>
          </p:cNvSpPr>
          <p:nvPr>
            <p:ph type="body" sz="quarter" idx="24"/>
          </p:nvPr>
        </p:nvSpPr>
        <p:spPr>
          <a:xfrm>
            <a:off x="3381026" y="1400983"/>
            <a:ext cx="2381948" cy="151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>
            <a:noAutofit/>
          </a:bodyPr>
          <a:lstStyle>
            <a:lvl1pPr>
              <a:lnSpc>
                <a:spcPct val="90000"/>
              </a:lnSpc>
              <a:defRPr sz="900">
                <a:latin typeface="+mn-lt"/>
                <a:ea typeface="+mn-ea"/>
                <a:cs typeface="+mn-cs"/>
                <a:sym typeface="Geometria Bold"/>
              </a:defRPr>
            </a:lvl1pPr>
          </a:lstStyle>
          <a:p>
            <a:r>
              <a:t>Заголовок колонки</a:t>
            </a:r>
          </a:p>
        </p:txBody>
      </p:sp>
      <p:sp>
        <p:nvSpPr>
          <p:cNvPr id="37" name="Введите текст"/>
          <p:cNvSpPr>
            <a:spLocks noGrp="1"/>
          </p:cNvSpPr>
          <p:nvPr>
            <p:ph type="body" sz="quarter" idx="25"/>
          </p:nvPr>
        </p:nvSpPr>
        <p:spPr>
          <a:xfrm>
            <a:off x="6309781" y="1590569"/>
            <a:ext cx="2381948" cy="3101244"/>
          </a:xfrm>
          <a:prstGeom prst="roundRect">
            <a:avLst>
              <a:gd name="adj" fmla="val 2115"/>
            </a:avLst>
          </a:prstGeom>
        </p:spPr>
        <p:txBody>
          <a:bodyPr lIns="190500" tIns="190500" rIns="190500" bIns="190500">
            <a:noAutofit/>
          </a:bodyPr>
          <a:lstStyle>
            <a:lvl1pPr defTabSz="571477">
              <a:lnSpc>
                <a:spcPct val="90000"/>
              </a:lnSpc>
              <a:spcBef>
                <a:spcPts val="675"/>
              </a:spcBef>
              <a:defRPr sz="750"/>
            </a:lvl1pPr>
          </a:lstStyle>
          <a:p>
            <a:r>
              <a:t>Введите текст</a:t>
            </a:r>
          </a:p>
        </p:txBody>
      </p:sp>
      <p:sp>
        <p:nvSpPr>
          <p:cNvPr id="38" name="Заголовок колонки"/>
          <p:cNvSpPr>
            <a:spLocks noGrp="1"/>
          </p:cNvSpPr>
          <p:nvPr>
            <p:ph type="body" sz="quarter" idx="26"/>
          </p:nvPr>
        </p:nvSpPr>
        <p:spPr>
          <a:xfrm>
            <a:off x="6309781" y="1400983"/>
            <a:ext cx="2381948" cy="151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>
            <a:noAutofit/>
          </a:bodyPr>
          <a:lstStyle>
            <a:lvl1pPr>
              <a:lnSpc>
                <a:spcPct val="90000"/>
              </a:lnSpc>
              <a:defRPr sz="900">
                <a:latin typeface="+mn-lt"/>
                <a:ea typeface="+mn-ea"/>
                <a:cs typeface="+mn-cs"/>
                <a:sym typeface="Geometria Bold"/>
              </a:defRPr>
            </a:lvl1pPr>
          </a:lstStyle>
          <a:p>
            <a:r>
              <a:t>Заголовок колонки</a:t>
            </a:r>
          </a:p>
        </p:txBody>
      </p:sp>
    </p:spTree>
    <p:extLst>
      <p:ext uri="{BB962C8B-B14F-4D97-AF65-F5344CB8AC3E}">
        <p14:creationId xmlns:p14="http://schemas.microsoft.com/office/powerpoint/2010/main" val="27854635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2292581" y="334274"/>
            <a:ext cx="6435276" cy="571639"/>
          </a:xfrm>
          <a:prstGeom prst="rect">
            <a:avLst/>
          </a:prstGeom>
        </p:spPr>
        <p:txBody>
          <a:bodyPr anchor="t"/>
          <a:lstStyle/>
          <a:p>
            <a:r>
              <a:t>Заголовок слайда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02355" y="4851836"/>
            <a:ext cx="125769" cy="11369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Geometria-Medium"/>
                <a:ea typeface="Geometria-Medium"/>
                <a:cs typeface="Geometria-Medium"/>
                <a:sym typeface="Geometria-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3" name="Rosnano-logo-grey.pdf" descr="Rosnano-logo-gre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06" y="319026"/>
            <a:ext cx="1009385" cy="2974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16496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04C89D-F17E-2730-8FBC-17309E7C46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32" y="368647"/>
            <a:ext cx="1295265" cy="2185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67FC63-8AEB-EF24-4601-7A88A7954118}"/>
              </a:ext>
            </a:extLst>
          </p:cNvPr>
          <p:cNvCxnSpPr>
            <a:cxnSpLocks/>
          </p:cNvCxnSpPr>
          <p:nvPr userDrawn="1"/>
        </p:nvCxnSpPr>
        <p:spPr>
          <a:xfrm>
            <a:off x="1031132" y="719847"/>
            <a:ext cx="7733489" cy="0"/>
          </a:xfrm>
          <a:prstGeom prst="line">
            <a:avLst/>
          </a:prstGeom>
          <a:ln w="12700">
            <a:solidFill>
              <a:srgbClr val="0062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C5E45-6C88-918B-4388-413C6602EECC}"/>
              </a:ext>
            </a:extLst>
          </p:cNvPr>
          <p:cNvSpPr/>
          <p:nvPr userDrawn="1"/>
        </p:nvSpPr>
        <p:spPr>
          <a:xfrm>
            <a:off x="-19456" y="-1"/>
            <a:ext cx="680937" cy="5143495"/>
          </a:xfrm>
          <a:prstGeom prst="rect">
            <a:avLst/>
          </a:prstGeom>
          <a:solidFill>
            <a:srgbClr val="006263"/>
          </a:solidFill>
          <a:ln>
            <a:solidFill>
              <a:srgbClr val="006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E0F8E3-C215-CEDC-BB93-076021E66B91}"/>
              </a:ext>
            </a:extLst>
          </p:cNvPr>
          <p:cNvSpPr txBox="1"/>
          <p:nvPr userDrawn="1"/>
        </p:nvSpPr>
        <p:spPr>
          <a:xfrm>
            <a:off x="6571034" y="360478"/>
            <a:ext cx="2311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63"/>
                </a:solidFill>
                <a:latin typeface="Mabry Pro" panose="020D0503040002040303" pitchFamily="34" charset="0"/>
              </a:rPr>
              <a:t>СЕДЬМОЙ ЕЖЕГОДНЫЙ ФОРУМ</a:t>
            </a:r>
            <a:endParaRPr lang="en-RU" sz="1000" dirty="0">
              <a:solidFill>
                <a:srgbClr val="006263"/>
              </a:solidFill>
              <a:latin typeface="Mabry Pro" panose="020D05030400020403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8F515E-43BB-3B2C-2FA0-D6AF3E38E988}"/>
              </a:ext>
            </a:extLst>
          </p:cNvPr>
          <p:cNvSpPr txBox="1"/>
          <p:nvPr userDrawn="1"/>
        </p:nvSpPr>
        <p:spPr>
          <a:xfrm>
            <a:off x="958174" y="4815748"/>
            <a:ext cx="428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rgbClr val="006263"/>
                </a:solidFill>
                <a:latin typeface="Mabry Pro" panose="020D0503040002040303" pitchFamily="34" charset="0"/>
              </a:rPr>
              <a:t>2022</a:t>
            </a:r>
            <a:endParaRPr lang="en-RU" sz="800" dirty="0">
              <a:solidFill>
                <a:srgbClr val="006263"/>
              </a:solidFill>
              <a:latin typeface="Mabry Pro" panose="020D05030400020403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F19659-DA8A-2DBA-60FC-BE9C19F83C67}"/>
              </a:ext>
            </a:extLst>
          </p:cNvPr>
          <p:cNvCxnSpPr>
            <a:cxnSpLocks/>
          </p:cNvCxnSpPr>
          <p:nvPr userDrawn="1"/>
        </p:nvCxnSpPr>
        <p:spPr>
          <a:xfrm>
            <a:off x="1031132" y="4776838"/>
            <a:ext cx="7733489" cy="0"/>
          </a:xfrm>
          <a:prstGeom prst="line">
            <a:avLst/>
          </a:prstGeom>
          <a:ln w="12700">
            <a:solidFill>
              <a:srgbClr val="0062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1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60922B-DC18-F94E-9522-5138A348D0D1}"/>
              </a:ext>
            </a:extLst>
          </p:cNvPr>
          <p:cNvCxnSpPr>
            <a:cxnSpLocks/>
          </p:cNvCxnSpPr>
          <p:nvPr userDrawn="1"/>
        </p:nvCxnSpPr>
        <p:spPr>
          <a:xfrm>
            <a:off x="4717915" y="719847"/>
            <a:ext cx="4046706" cy="0"/>
          </a:xfrm>
          <a:prstGeom prst="line">
            <a:avLst/>
          </a:prstGeom>
          <a:ln w="12700">
            <a:solidFill>
              <a:srgbClr val="0062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959EFD-4831-4511-712A-BBEC65F64CD4}"/>
              </a:ext>
            </a:extLst>
          </p:cNvPr>
          <p:cNvSpPr/>
          <p:nvPr userDrawn="1"/>
        </p:nvSpPr>
        <p:spPr>
          <a:xfrm>
            <a:off x="-19456" y="-1"/>
            <a:ext cx="4377447" cy="5143495"/>
          </a:xfrm>
          <a:prstGeom prst="rect">
            <a:avLst/>
          </a:prstGeom>
          <a:solidFill>
            <a:srgbClr val="006263"/>
          </a:solidFill>
          <a:ln>
            <a:solidFill>
              <a:srgbClr val="006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67D1B9-C190-2CF8-9D17-AA80B0E5B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9356" y="368647"/>
            <a:ext cx="1295265" cy="2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1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54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9455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406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3768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5852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977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5086-6B54-5B45-A3FB-E54F5274CD01}" type="datetimeFigureOut">
              <a:rPr lang="en-RU" smtClean="0"/>
              <a:t>12/04/2022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63E27-E2A1-4240-97DF-144499C85D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902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6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3.png"/><Relationship Id="rId17" Type="http://schemas.openxmlformats.org/officeDocument/2006/relationships/image" Target="../media/image21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4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2.png"/><Relationship Id="rId19" Type="http://schemas.openxmlformats.org/officeDocument/2006/relationships/image" Target="../media/image23.sv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0" y="1009817"/>
            <a:ext cx="4373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XIV </a:t>
            </a:r>
            <a:r>
              <a:rPr lang="ru-RU" sz="2400" dirty="0" smtClean="0">
                <a:solidFill>
                  <a:schemeClr val="bg1"/>
                </a:solidFill>
              </a:rPr>
              <a:t>Всероссийский съезд </a:t>
            </a:r>
            <a:r>
              <a:rPr lang="ru-RU" sz="2400" dirty="0">
                <a:solidFill>
                  <a:schemeClr val="bg1"/>
                </a:solidFill>
              </a:rPr>
              <a:t>работников фармацевтической и медицинской промышленности</a:t>
            </a:r>
            <a:endParaRPr lang="ru-RU" sz="2000" b="1" spc="-34" dirty="0">
              <a:ln>
                <a:solidFill>
                  <a:srgbClr val="004356"/>
                </a:solidFill>
              </a:ln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28008-161E-6234-34D0-F1BEC18C3E3F}"/>
              </a:ext>
            </a:extLst>
          </p:cNvPr>
          <p:cNvSpPr txBox="1"/>
          <p:nvPr/>
        </p:nvSpPr>
        <p:spPr>
          <a:xfrm>
            <a:off x="4373217" y="1210416"/>
            <a:ext cx="477078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Доклад на тему: </a:t>
            </a:r>
            <a:r>
              <a:rPr lang="ru-RU" dirty="0" smtClean="0"/>
              <a:t>«</a:t>
            </a:r>
            <a:r>
              <a:rPr lang="ru-RU" dirty="0"/>
              <a:t>Основные направления стратегии развития медицинской промышленности</a:t>
            </a:r>
            <a:r>
              <a:rPr lang="ru-RU" dirty="0" smtClean="0"/>
              <a:t>».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Докладчик:</a:t>
            </a:r>
            <a:r>
              <a:rPr lang="ru-RU" dirty="0" smtClean="0"/>
              <a:t> Ожгихин </a:t>
            </a:r>
            <a:r>
              <a:rPr lang="ru-RU" dirty="0"/>
              <a:t>Иван Владимирович - Председатель правления АНО «Консорциум «Медицинская техника» </a:t>
            </a:r>
            <a:endParaRPr lang="en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8C1EF-62EF-E9BB-E507-F9AAA7A93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235688" y="63609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8427" y="4586992"/>
            <a:ext cx="1456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г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smtClean="0">
                <a:solidFill>
                  <a:schemeClr val="bg1"/>
                </a:solidFill>
              </a:rPr>
              <a:t>Москва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5 декабря </a:t>
            </a:r>
            <a:r>
              <a:rPr lang="ru-RU" sz="1400" dirty="0" smtClean="0">
                <a:solidFill>
                  <a:schemeClr val="bg1"/>
                </a:solidFill>
              </a:rPr>
              <a:t>2022 г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04385-F1F5-38CA-32D0-088FB039A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74340" y="49762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BAFE18-EA03-0C93-1BEF-166063C7911F}"/>
              </a:ext>
            </a:extLst>
          </p:cNvPr>
          <p:cNvSpPr/>
          <p:nvPr/>
        </p:nvSpPr>
        <p:spPr>
          <a:xfrm>
            <a:off x="6655526" y="320315"/>
            <a:ext cx="1920240" cy="26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583385" y="181136"/>
            <a:ext cx="478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34">
                <a:solidFill>
                  <a:srgbClr val="0000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ИННОВАЦИОННЫЙ МЕДИЦИНСКИЙ КЛАСТЕР</a:t>
            </a:r>
            <a:endParaRPr lang="en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2688202" y="1086341"/>
            <a:ext cx="4520671" cy="3379178"/>
            <a:chOff x="1825887" y="788784"/>
            <a:chExt cx="4912147" cy="4111244"/>
          </a:xfrm>
        </p:grpSpPr>
        <p:sp>
          <p:nvSpPr>
            <p:cNvPr id="48" name="object 4"/>
            <p:cNvSpPr txBox="1"/>
            <p:nvPr/>
          </p:nvSpPr>
          <p:spPr>
            <a:xfrm>
              <a:off x="3161913" y="2006569"/>
              <a:ext cx="2269080" cy="2017798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algn="ctr">
                <a:lnSpc>
                  <a:spcPts val="900"/>
                </a:lnSpc>
                <a:spcBef>
                  <a:spcPts val="71"/>
                </a:spcBef>
              </a:pPr>
              <a:r>
                <a:rPr sz="800" b="1" dirty="0">
                  <a:cs typeface="Arial" panose="020B0604020202020204" pitchFamily="34" charset="0"/>
                </a:rPr>
                <a:t>ИННОВАЦИОННЫЙ </a:t>
              </a:r>
              <a:endParaRPr lang="ru-RU" sz="800" b="1" dirty="0" smtClean="0">
                <a:cs typeface="Arial" panose="020B0604020202020204" pitchFamily="34" charset="0"/>
              </a:endParaRPr>
            </a:p>
            <a:p>
              <a:pPr algn="ctr">
                <a:lnSpc>
                  <a:spcPts val="900"/>
                </a:lnSpc>
                <a:spcBef>
                  <a:spcPts val="71"/>
                </a:spcBef>
              </a:pPr>
              <a:r>
                <a:rPr sz="800" b="1" dirty="0" smtClean="0">
                  <a:cs typeface="Arial" panose="020B0604020202020204" pitchFamily="34" charset="0"/>
                </a:rPr>
                <a:t>МЕДИЦИНСКИЙ КЛАСТЕР</a:t>
              </a:r>
              <a:r>
                <a:rPr lang="ru-RU" sz="800" b="1" dirty="0" smtClean="0">
                  <a:cs typeface="Arial" panose="020B0604020202020204" pitchFamily="34" charset="0"/>
                </a:rPr>
                <a:t> - </a:t>
              </a:r>
              <a:endParaRPr sz="800" b="1" dirty="0">
                <a:cs typeface="Arial" panose="020B0604020202020204" pitchFamily="34" charset="0"/>
              </a:endParaRPr>
            </a:p>
            <a:p>
              <a:pPr marL="9049" marR="3810" indent="476" algn="ctr">
                <a:lnSpc>
                  <a:spcPts val="990"/>
                </a:lnSpc>
                <a:spcBef>
                  <a:spcPts val="30"/>
                </a:spcBef>
              </a:pPr>
              <a:r>
                <a:rPr sz="800" dirty="0">
                  <a:cs typeface="Arial" panose="020B0604020202020204" pitchFamily="34" charset="0"/>
                </a:rPr>
                <a:t>объединение организаций различных </a:t>
              </a:r>
              <a:r>
                <a:rPr sz="800" dirty="0" err="1">
                  <a:cs typeface="Arial" panose="020B0604020202020204" pitchFamily="34" charset="0"/>
                </a:rPr>
                <a:t>форм</a:t>
              </a:r>
              <a:r>
                <a:rPr sz="800" dirty="0">
                  <a:cs typeface="Arial" panose="020B0604020202020204" pitchFamily="34" charset="0"/>
                </a:rPr>
                <a:t> </a:t>
              </a:r>
              <a:r>
                <a:rPr sz="800" dirty="0" err="1" smtClean="0">
                  <a:cs typeface="Arial" panose="020B0604020202020204" pitchFamily="34" charset="0"/>
                </a:rPr>
                <a:t>собственности</a:t>
              </a:r>
              <a:r>
                <a:rPr sz="800" dirty="0">
                  <a:cs typeface="Arial" panose="020B0604020202020204" pitchFamily="34" charset="0"/>
                </a:rPr>
                <a:t>, инфраструктурных объектов и органов  власти, осуществляющих деятельность по оказанию  медицинской помощи, научно-исследовательскую,  образовательную, производственную, инвестиционную,  инновационную, сбытовую, регулирующую и другие  виды деятельности, направленные на создание</a:t>
              </a:r>
            </a:p>
            <a:p>
              <a:pPr marL="134779" marR="129064" algn="ctr">
                <a:lnSpc>
                  <a:spcPts val="990"/>
                </a:lnSpc>
                <a:spcBef>
                  <a:spcPts val="4"/>
                </a:spcBef>
              </a:pPr>
              <a:r>
                <a:rPr sz="800" dirty="0">
                  <a:cs typeface="Arial" panose="020B0604020202020204" pitchFamily="34" charset="0"/>
                </a:rPr>
                <a:t>и практическое использование инноваций в сфере  здравоохранения.</a:t>
              </a:r>
            </a:p>
          </p:txBody>
        </p:sp>
        <p:grpSp>
          <p:nvGrpSpPr>
            <p:cNvPr id="49" name="object 5"/>
            <p:cNvGrpSpPr/>
            <p:nvPr/>
          </p:nvGrpSpPr>
          <p:grpSpPr>
            <a:xfrm>
              <a:off x="2069707" y="788784"/>
              <a:ext cx="4394493" cy="3813049"/>
              <a:chOff x="1235609" y="1051711"/>
              <a:chExt cx="5859325" cy="5084063"/>
            </a:xfrm>
          </p:grpSpPr>
          <p:pic>
            <p:nvPicPr>
              <p:cNvPr id="58" name="object 6"/>
              <p:cNvPicPr/>
              <p:nvPr/>
            </p:nvPicPr>
            <p:blipFill>
              <a:blip r:embed="rId3" cstate="print">
                <a:biLevel thresh="75000"/>
              </a:blip>
              <a:stretch>
                <a:fillRect/>
              </a:stretch>
            </p:blipFill>
            <p:spPr>
              <a:xfrm>
                <a:off x="1235609" y="1897919"/>
                <a:ext cx="478535" cy="379476"/>
              </a:xfrm>
              <a:prstGeom prst="rect">
                <a:avLst/>
              </a:prstGeom>
            </p:spPr>
          </p:pic>
          <p:pic>
            <p:nvPicPr>
              <p:cNvPr id="59" name="object 7"/>
              <p:cNvPicPr/>
              <p:nvPr/>
            </p:nvPicPr>
            <p:blipFill>
              <a:blip r:embed="rId4" cstate="print">
                <a:biLevel thresh="75000"/>
              </a:blip>
              <a:stretch>
                <a:fillRect/>
              </a:stretch>
            </p:blipFill>
            <p:spPr>
              <a:xfrm>
                <a:off x="2887916" y="1051711"/>
                <a:ext cx="313944" cy="446529"/>
              </a:xfrm>
              <a:prstGeom prst="rect">
                <a:avLst/>
              </a:prstGeom>
            </p:spPr>
          </p:pic>
          <p:pic>
            <p:nvPicPr>
              <p:cNvPr id="60" name="object 8"/>
              <p:cNvPicPr/>
              <p:nvPr/>
            </p:nvPicPr>
            <p:blipFill>
              <a:blip r:embed="rId5" cstate="print">
                <a:biLevel thresh="75000"/>
              </a:blip>
              <a:stretch>
                <a:fillRect/>
              </a:stretch>
            </p:blipFill>
            <p:spPr>
              <a:xfrm>
                <a:off x="5001387" y="1115844"/>
                <a:ext cx="384047" cy="362712"/>
              </a:xfrm>
              <a:prstGeom prst="rect">
                <a:avLst/>
              </a:prstGeom>
            </p:spPr>
          </p:pic>
          <p:pic>
            <p:nvPicPr>
              <p:cNvPr id="61" name="object 9"/>
              <p:cNvPicPr/>
              <p:nvPr/>
            </p:nvPicPr>
            <p:blipFill>
              <a:blip r:embed="rId6" cstate="print">
                <a:biLevel thresh="75000"/>
              </a:blip>
              <a:stretch>
                <a:fillRect/>
              </a:stretch>
            </p:blipFill>
            <p:spPr>
              <a:xfrm>
                <a:off x="6507834" y="1997368"/>
                <a:ext cx="371855" cy="440436"/>
              </a:xfrm>
              <a:prstGeom prst="rect">
                <a:avLst/>
              </a:prstGeom>
            </p:spPr>
          </p:pic>
          <p:pic>
            <p:nvPicPr>
              <p:cNvPr id="62" name="object 10"/>
              <p:cNvPicPr/>
              <p:nvPr/>
            </p:nvPicPr>
            <p:blipFill>
              <a:blip r:embed="rId7" cstate="print">
                <a:biLevel thresh="75000"/>
              </a:blip>
              <a:stretch>
                <a:fillRect/>
              </a:stretch>
            </p:blipFill>
            <p:spPr>
              <a:xfrm>
                <a:off x="1389106" y="4232656"/>
                <a:ext cx="336804" cy="336805"/>
              </a:xfrm>
              <a:prstGeom prst="rect">
                <a:avLst/>
              </a:prstGeom>
            </p:spPr>
          </p:pic>
          <p:pic>
            <p:nvPicPr>
              <p:cNvPr id="63" name="object 11"/>
              <p:cNvPicPr/>
              <p:nvPr/>
            </p:nvPicPr>
            <p:blipFill>
              <a:blip r:embed="rId8" cstate="print">
                <a:biLevel thresh="75000"/>
              </a:blip>
              <a:stretch>
                <a:fillRect/>
              </a:stretch>
            </p:blipFill>
            <p:spPr>
              <a:xfrm>
                <a:off x="5850705" y="5774764"/>
                <a:ext cx="466343" cy="348995"/>
              </a:xfrm>
              <a:prstGeom prst="rect">
                <a:avLst/>
              </a:prstGeom>
            </p:spPr>
          </p:pic>
          <p:pic>
            <p:nvPicPr>
              <p:cNvPr id="64" name="object 12"/>
              <p:cNvPicPr/>
              <p:nvPr/>
            </p:nvPicPr>
            <p:blipFill>
              <a:blip r:embed="rId9" cstate="print">
                <a:biLevel thresh="75000"/>
              </a:blip>
              <a:stretch>
                <a:fillRect/>
              </a:stretch>
            </p:blipFill>
            <p:spPr>
              <a:xfrm>
                <a:off x="6646878" y="4129024"/>
                <a:ext cx="448056" cy="440436"/>
              </a:xfrm>
              <a:prstGeom prst="rect">
                <a:avLst/>
              </a:prstGeom>
            </p:spPr>
          </p:pic>
          <p:pic>
            <p:nvPicPr>
              <p:cNvPr id="65" name="object 13"/>
              <p:cNvPicPr/>
              <p:nvPr/>
            </p:nvPicPr>
            <p:blipFill>
              <a:blip r:embed="rId10" cstate="print">
                <a:biLevel thresh="75000"/>
              </a:blip>
              <a:stretch>
                <a:fillRect/>
              </a:stretch>
            </p:blipFill>
            <p:spPr>
              <a:xfrm>
                <a:off x="2218571" y="5721247"/>
                <a:ext cx="313943" cy="414527"/>
              </a:xfrm>
              <a:prstGeom prst="rect">
                <a:avLst/>
              </a:prstGeom>
            </p:spPr>
          </p:pic>
        </p:grpSp>
        <p:sp>
          <p:nvSpPr>
            <p:cNvPr id="50" name="object 14"/>
            <p:cNvSpPr txBox="1"/>
            <p:nvPr/>
          </p:nvSpPr>
          <p:spPr>
            <a:xfrm>
              <a:off x="1856727" y="1766436"/>
              <a:ext cx="994471" cy="346174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R="155258" algn="ctr">
                <a:spcBef>
                  <a:spcPts val="79"/>
                </a:spcBef>
              </a:pPr>
              <a:r>
                <a:rPr sz="600" b="1" dirty="0">
                  <a:cs typeface="Arial" panose="020B0604020202020204" pitchFamily="34" charset="0"/>
                </a:rPr>
                <a:t>Деятельность  </a:t>
              </a:r>
              <a:r>
                <a:rPr sz="600" b="1" dirty="0" err="1">
                  <a:cs typeface="Arial" panose="020B0604020202020204" pitchFamily="34" charset="0"/>
                </a:rPr>
                <a:t>по</a:t>
              </a:r>
              <a:r>
                <a:rPr sz="600" b="1" dirty="0">
                  <a:cs typeface="Arial" panose="020B0604020202020204" pitchFamily="34" charset="0"/>
                </a:rPr>
                <a:t> </a:t>
              </a:r>
              <a:r>
                <a:rPr lang="ru-RU" sz="600" b="1" dirty="0" smtClean="0">
                  <a:cs typeface="Arial" panose="020B0604020202020204" pitchFamily="34" charset="0"/>
                </a:rPr>
                <a:t>о</a:t>
              </a:r>
              <a:r>
                <a:rPr sz="600" b="1" dirty="0" err="1" smtClean="0">
                  <a:cs typeface="Arial" panose="020B0604020202020204" pitchFamily="34" charset="0"/>
                </a:rPr>
                <a:t>казанию</a:t>
              </a:r>
              <a:endParaRPr sz="600" b="1" dirty="0">
                <a:cs typeface="Arial" panose="020B0604020202020204" pitchFamily="34" charset="0"/>
              </a:endParaRPr>
            </a:p>
            <a:p>
              <a:pPr algn="ctr">
                <a:lnSpc>
                  <a:spcPts val="701"/>
                </a:lnSpc>
              </a:pPr>
              <a:r>
                <a:rPr sz="600" b="1" dirty="0">
                  <a:cs typeface="Arial" panose="020B0604020202020204" pitchFamily="34" charset="0"/>
                </a:rPr>
                <a:t>медицинской помощи</a:t>
              </a:r>
            </a:p>
          </p:txBody>
        </p:sp>
        <p:sp>
          <p:nvSpPr>
            <p:cNvPr id="51" name="object 15"/>
            <p:cNvSpPr txBox="1"/>
            <p:nvPr/>
          </p:nvSpPr>
          <p:spPr>
            <a:xfrm>
              <a:off x="3000097" y="1223845"/>
              <a:ext cx="894018" cy="346174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R="3810" algn="ctr">
                <a:spcBef>
                  <a:spcPts val="79"/>
                </a:spcBef>
              </a:pPr>
              <a:r>
                <a:rPr sz="600" b="1" dirty="0">
                  <a:cs typeface="Arial" panose="020B0604020202020204" pitchFamily="34" charset="0"/>
                </a:rPr>
                <a:t>Научно-  исследовательская</a:t>
              </a:r>
            </a:p>
            <a:p>
              <a:pPr algn="ctr">
                <a:lnSpc>
                  <a:spcPts val="701"/>
                </a:lnSpc>
              </a:pPr>
              <a:r>
                <a:rPr sz="600" b="1" dirty="0">
                  <a:cs typeface="Arial" panose="020B0604020202020204" pitchFamily="34" charset="0"/>
                </a:rPr>
                <a:t>деятельность</a:t>
              </a:r>
            </a:p>
          </p:txBody>
        </p:sp>
        <p:sp>
          <p:nvSpPr>
            <p:cNvPr id="52" name="object 16"/>
            <p:cNvSpPr txBox="1"/>
            <p:nvPr/>
          </p:nvSpPr>
          <p:spPr>
            <a:xfrm>
              <a:off x="4598703" y="1203405"/>
              <a:ext cx="860182" cy="235984"/>
            </a:xfrm>
            <a:prstGeom prst="rect">
              <a:avLst/>
            </a:prstGeom>
          </p:spPr>
          <p:txBody>
            <a:bodyPr vert="horz" wrap="square" lIns="0" tIns="14288" rIns="0" bIns="0" rtlCol="0">
              <a:spAutoFit/>
            </a:bodyPr>
            <a:lstStyle/>
            <a:p>
              <a:pPr marR="3810" indent="-74295" algn="ctr">
                <a:lnSpc>
                  <a:spcPts val="705"/>
                </a:lnSpc>
                <a:spcBef>
                  <a:spcPts val="113"/>
                </a:spcBef>
              </a:pPr>
              <a:r>
                <a:rPr sz="600" b="1" dirty="0">
                  <a:cs typeface="Arial" panose="020B0604020202020204" pitchFamily="34" charset="0"/>
                </a:rPr>
                <a:t>Образовательная  деятельность</a:t>
              </a:r>
            </a:p>
          </p:txBody>
        </p:sp>
        <p:sp>
          <p:nvSpPr>
            <p:cNvPr id="53" name="object 17"/>
            <p:cNvSpPr txBox="1"/>
            <p:nvPr/>
          </p:nvSpPr>
          <p:spPr>
            <a:xfrm>
              <a:off x="5595402" y="1870455"/>
              <a:ext cx="993005" cy="235984"/>
            </a:xfrm>
            <a:prstGeom prst="rect">
              <a:avLst/>
            </a:prstGeom>
          </p:spPr>
          <p:txBody>
            <a:bodyPr vert="horz" wrap="square" lIns="0" tIns="14288" rIns="0" bIns="0" rtlCol="0">
              <a:spAutoFit/>
            </a:bodyPr>
            <a:lstStyle/>
            <a:p>
              <a:pPr marR="3810" indent="-97154" algn="ctr">
                <a:lnSpc>
                  <a:spcPts val="705"/>
                </a:lnSpc>
                <a:spcBef>
                  <a:spcPts val="113"/>
                </a:spcBef>
              </a:pPr>
              <a:r>
                <a:rPr sz="600" b="1" dirty="0">
                  <a:cs typeface="Arial" panose="020B0604020202020204" pitchFamily="34" charset="0"/>
                </a:rPr>
                <a:t>Производственная  деятельность</a:t>
              </a:r>
            </a:p>
          </p:txBody>
        </p:sp>
        <p:sp>
          <p:nvSpPr>
            <p:cNvPr id="54" name="object 18"/>
            <p:cNvSpPr txBox="1"/>
            <p:nvPr/>
          </p:nvSpPr>
          <p:spPr>
            <a:xfrm>
              <a:off x="1825887" y="3487868"/>
              <a:ext cx="787920" cy="235984"/>
            </a:xfrm>
            <a:prstGeom prst="rect">
              <a:avLst/>
            </a:prstGeom>
          </p:spPr>
          <p:txBody>
            <a:bodyPr vert="horz" wrap="square" lIns="0" tIns="14288" rIns="0" bIns="0" rtlCol="0">
              <a:spAutoFit/>
            </a:bodyPr>
            <a:lstStyle/>
            <a:p>
              <a:pPr marR="3810" indent="-53816" algn="ctr">
                <a:lnSpc>
                  <a:spcPts val="705"/>
                </a:lnSpc>
                <a:spcBef>
                  <a:spcPts val="113"/>
                </a:spcBef>
              </a:pPr>
              <a:r>
                <a:rPr sz="600" b="1" dirty="0">
                  <a:cs typeface="Arial" panose="020B0604020202020204" pitchFamily="34" charset="0"/>
                </a:rPr>
                <a:t>Инвестиционная  деятельность</a:t>
              </a:r>
            </a:p>
          </p:txBody>
        </p:sp>
        <p:sp>
          <p:nvSpPr>
            <p:cNvPr id="55" name="object 19"/>
            <p:cNvSpPr txBox="1"/>
            <p:nvPr/>
          </p:nvSpPr>
          <p:spPr>
            <a:xfrm>
              <a:off x="2535032" y="4662604"/>
              <a:ext cx="891635" cy="235984"/>
            </a:xfrm>
            <a:prstGeom prst="rect">
              <a:avLst/>
            </a:prstGeom>
          </p:spPr>
          <p:txBody>
            <a:bodyPr vert="horz" wrap="square" lIns="0" tIns="14288" rIns="0" bIns="0" rtlCol="0">
              <a:spAutoFit/>
            </a:bodyPr>
            <a:lstStyle/>
            <a:p>
              <a:pPr marR="3810" indent="-38100" algn="ctr">
                <a:lnSpc>
                  <a:spcPts val="705"/>
                </a:lnSpc>
                <a:spcBef>
                  <a:spcPts val="113"/>
                </a:spcBef>
              </a:pPr>
              <a:r>
                <a:rPr sz="600" b="1" dirty="0">
                  <a:cs typeface="Arial" panose="020B0604020202020204" pitchFamily="34" charset="0"/>
                </a:rPr>
                <a:t>Инновационная  деятельность</a:t>
              </a:r>
            </a:p>
          </p:txBody>
        </p:sp>
        <p:sp>
          <p:nvSpPr>
            <p:cNvPr id="56" name="object 20"/>
            <p:cNvSpPr txBox="1"/>
            <p:nvPr/>
          </p:nvSpPr>
          <p:spPr>
            <a:xfrm>
              <a:off x="5305477" y="4664044"/>
              <a:ext cx="771190" cy="235984"/>
            </a:xfrm>
            <a:prstGeom prst="rect">
              <a:avLst/>
            </a:prstGeom>
          </p:spPr>
          <p:txBody>
            <a:bodyPr vert="horz" wrap="square" lIns="0" tIns="14288" rIns="0" bIns="0" rtlCol="0">
              <a:spAutoFit/>
            </a:bodyPr>
            <a:lstStyle/>
            <a:p>
              <a:pPr marR="3810" indent="71914" algn="ctr">
                <a:lnSpc>
                  <a:spcPts val="705"/>
                </a:lnSpc>
                <a:spcBef>
                  <a:spcPts val="113"/>
                </a:spcBef>
              </a:pPr>
              <a:r>
                <a:rPr sz="600" b="1" dirty="0">
                  <a:cs typeface="Arial" panose="020B0604020202020204" pitchFamily="34" charset="0"/>
                </a:rPr>
                <a:t>Сбытовая  деятельность</a:t>
              </a:r>
            </a:p>
          </p:txBody>
        </p:sp>
        <p:sp>
          <p:nvSpPr>
            <p:cNvPr id="57" name="object 21"/>
            <p:cNvSpPr txBox="1"/>
            <p:nvPr/>
          </p:nvSpPr>
          <p:spPr>
            <a:xfrm>
              <a:off x="6004524" y="3495293"/>
              <a:ext cx="733510" cy="235984"/>
            </a:xfrm>
            <a:prstGeom prst="rect">
              <a:avLst/>
            </a:prstGeom>
          </p:spPr>
          <p:txBody>
            <a:bodyPr vert="horz" wrap="square" lIns="0" tIns="14288" rIns="0" bIns="0" rtlCol="0">
              <a:spAutoFit/>
            </a:bodyPr>
            <a:lstStyle/>
            <a:p>
              <a:pPr marR="3810" indent="-19526" algn="ctr">
                <a:lnSpc>
                  <a:spcPts val="705"/>
                </a:lnSpc>
                <a:spcBef>
                  <a:spcPts val="113"/>
                </a:spcBef>
              </a:pPr>
              <a:r>
                <a:rPr sz="600" b="1" dirty="0">
                  <a:cs typeface="Arial" panose="020B0604020202020204" pitchFamily="34" charset="0"/>
                </a:rPr>
                <a:t>Регулирующая  деятельность</a:t>
              </a:r>
            </a:p>
          </p:txBody>
        </p:sp>
      </p:grpSp>
      <p:sp>
        <p:nvSpPr>
          <p:cNvPr id="66" name="Овал 65"/>
          <p:cNvSpPr/>
          <p:nvPr/>
        </p:nvSpPr>
        <p:spPr>
          <a:xfrm>
            <a:off x="3659615" y="1756362"/>
            <a:ext cx="2571594" cy="2490560"/>
          </a:xfrm>
          <a:prstGeom prst="ellipse">
            <a:avLst/>
          </a:prstGeom>
          <a:noFill/>
          <a:ln>
            <a:solidFill>
              <a:srgbClr val="004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5C158AA-98B2-4197-6DBD-6C3CDBAD0868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559216" y="178823"/>
            <a:ext cx="363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34">
                <a:solidFill>
                  <a:srgbClr val="0000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ЦЕНТР КОМПЕТЕНЦИЙ</a:t>
            </a:r>
            <a:endParaRPr lang="en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B920A16-CA5C-5E24-D2E7-F332186102A2}"/>
              </a:ext>
            </a:extLst>
          </p:cNvPr>
          <p:cNvGrpSpPr/>
          <p:nvPr/>
        </p:nvGrpSpPr>
        <p:grpSpPr>
          <a:xfrm>
            <a:off x="3735626" y="1745654"/>
            <a:ext cx="1976846" cy="1876692"/>
            <a:chOff x="3735977" y="1924595"/>
            <a:chExt cx="1976846" cy="1876692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26381BC9-2428-8922-8A73-FEEFC6046305}"/>
                </a:ext>
              </a:extLst>
            </p:cNvPr>
            <p:cNvSpPr/>
            <p:nvPr/>
          </p:nvSpPr>
          <p:spPr>
            <a:xfrm>
              <a:off x="3735977" y="1924595"/>
              <a:ext cx="1976846" cy="1876692"/>
            </a:xfrm>
            <a:prstGeom prst="ellipse">
              <a:avLst/>
            </a:prstGeom>
            <a:noFill/>
            <a:ln w="57150">
              <a:solidFill>
                <a:srgbClr val="004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C9367249-B5EA-A584-EEE6-BB2B81268BA9}"/>
                </a:ext>
              </a:extLst>
            </p:cNvPr>
            <p:cNvSpPr/>
            <p:nvPr/>
          </p:nvSpPr>
          <p:spPr>
            <a:xfrm>
              <a:off x="3831772" y="2026918"/>
              <a:ext cx="1785256" cy="1672045"/>
            </a:xfrm>
            <a:prstGeom prst="ellipse">
              <a:avLst/>
            </a:prstGeom>
            <a:noFill/>
            <a:ln>
              <a:solidFill>
                <a:srgbClr val="004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6533A4-5498-423A-A749-921B1F284FC0}"/>
                </a:ext>
              </a:extLst>
            </p:cNvPr>
            <p:cNvSpPr txBox="1"/>
            <p:nvPr/>
          </p:nvSpPr>
          <p:spPr>
            <a:xfrm>
              <a:off x="3735977" y="2555163"/>
              <a:ext cx="1976846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ЦЕНТР</a:t>
              </a:r>
              <a:r>
                <a:rPr lang="ru-RU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КОМПЕТЕНЦИЙ</a:t>
              </a:r>
              <a:endParaRPr lang="ru-RU" sz="14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1045656-F728-33D1-CE9D-7976DEF2C308}"/>
              </a:ext>
            </a:extLst>
          </p:cNvPr>
          <p:cNvSpPr txBox="1"/>
          <p:nvPr/>
        </p:nvSpPr>
        <p:spPr>
          <a:xfrm>
            <a:off x="1661544" y="1050348"/>
            <a:ext cx="20160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Научно-клиническое сообщество на базе ведущих медицинских вузов страны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00951-7855-9328-7877-529090CD7CEB}"/>
              </a:ext>
            </a:extLst>
          </p:cNvPr>
          <p:cNvSpPr txBox="1"/>
          <p:nvPr/>
        </p:nvSpPr>
        <p:spPr>
          <a:xfrm>
            <a:off x="1131764" y="2082116"/>
            <a:ext cx="161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Государственные </a:t>
            </a:r>
            <a:r>
              <a:rPr lang="ru-RU" sz="1400" dirty="0" smtClean="0">
                <a:cs typeface="Arial" panose="020B0604020202020204" pitchFamily="34" charset="0"/>
              </a:rPr>
              <a:t>корпорации России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F1315-1105-B05E-2AE9-F76E33E3D3F8}"/>
              </a:ext>
            </a:extLst>
          </p:cNvPr>
          <p:cNvSpPr txBox="1"/>
          <p:nvPr/>
        </p:nvSpPr>
        <p:spPr>
          <a:xfrm>
            <a:off x="1138455" y="2730587"/>
            <a:ext cx="161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Предприятия ОПК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России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Малые и средние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предприятия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7E60E-D213-3AC5-1A0C-94A70600B786}"/>
              </a:ext>
            </a:extLst>
          </p:cNvPr>
          <p:cNvSpPr txBox="1"/>
          <p:nvPr/>
        </p:nvSpPr>
        <p:spPr>
          <a:xfrm>
            <a:off x="1392276" y="3755260"/>
            <a:ext cx="2022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Регуляторные органы </a:t>
            </a:r>
            <a:r>
              <a:rPr lang="ru-RU" sz="1400" dirty="0" smtClean="0">
                <a:cs typeface="Arial" panose="020B0604020202020204" pitchFamily="34" charset="0"/>
              </a:rPr>
              <a:t>власти России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0EB53-B2F5-24BE-23A2-735CD0712434}"/>
              </a:ext>
            </a:extLst>
          </p:cNvPr>
          <p:cNvSpPr txBox="1"/>
          <p:nvPr/>
        </p:nvSpPr>
        <p:spPr>
          <a:xfrm>
            <a:off x="6274176" y="1139848"/>
            <a:ext cx="25758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Федеральные и региональные органы государственной власти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EA03F-C0B3-FE0A-ED6A-3A3779F1F51E}"/>
              </a:ext>
            </a:extLst>
          </p:cNvPr>
          <p:cNvSpPr txBox="1"/>
          <p:nvPr/>
        </p:nvSpPr>
        <p:spPr>
          <a:xfrm>
            <a:off x="6707469" y="1792319"/>
            <a:ext cx="2032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Институты </a:t>
            </a:r>
            <a:r>
              <a:rPr lang="ru-RU" sz="1400" dirty="0" smtClean="0">
                <a:cs typeface="Arial" panose="020B0604020202020204" pitchFamily="34" charset="0"/>
              </a:rPr>
              <a:t>развития и финансовой </a:t>
            </a:r>
            <a:r>
              <a:rPr lang="ru-RU" sz="1400" dirty="0">
                <a:cs typeface="Arial" panose="020B0604020202020204" pitchFamily="34" charset="0"/>
              </a:rPr>
              <a:t>поддержки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E8102-05BB-24F7-7240-2E05F3FF4FD4}"/>
              </a:ext>
            </a:extLst>
          </p:cNvPr>
          <p:cNvSpPr txBox="1"/>
          <p:nvPr/>
        </p:nvSpPr>
        <p:spPr>
          <a:xfrm>
            <a:off x="6274176" y="3768921"/>
            <a:ext cx="1521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Экспортеры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3C705-E2FA-3A04-E5EB-E63FF5411746}"/>
              </a:ext>
            </a:extLst>
          </p:cNvPr>
          <p:cNvSpPr txBox="1"/>
          <p:nvPr/>
        </p:nvSpPr>
        <p:spPr>
          <a:xfrm>
            <a:off x="6712800" y="2350493"/>
            <a:ext cx="23106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Государственные и негосударственные медицинские учреждения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83C8CD-F997-5B83-9BCC-D19844F18063}"/>
              </a:ext>
            </a:extLst>
          </p:cNvPr>
          <p:cNvSpPr txBox="1"/>
          <p:nvPr/>
        </p:nvSpPr>
        <p:spPr>
          <a:xfrm>
            <a:off x="6735192" y="3146086"/>
            <a:ext cx="1925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Маркетологи и дистрибуторы</a:t>
            </a:r>
            <a:endParaRPr lang="ru-RU" sz="1400" dirty="0"/>
          </a:p>
        </p:txBody>
      </p:sp>
      <p:pic>
        <p:nvPicPr>
          <p:cNvPr id="49" name="Рисунок 48" descr="Стрелка: небольшой изгиб">
            <a:extLst>
              <a:ext uri="{FF2B5EF4-FFF2-40B4-BE49-F238E27FC236}">
                <a16:creationId xmlns:a16="http://schemas.microsoft.com/office/drawing/2014/main" id="{751F0997-7D2B-2A9F-442C-6517D2245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683549">
            <a:off x="2795252" y="2602301"/>
            <a:ext cx="977538" cy="735869"/>
          </a:xfrm>
          <a:prstGeom prst="rect">
            <a:avLst/>
          </a:prstGeom>
        </p:spPr>
      </p:pic>
      <p:pic>
        <p:nvPicPr>
          <p:cNvPr id="50" name="Рисунок 49" descr="Стрелка: небольшой изгиб">
            <a:extLst>
              <a:ext uri="{FF2B5EF4-FFF2-40B4-BE49-F238E27FC236}">
                <a16:creationId xmlns:a16="http://schemas.microsoft.com/office/drawing/2014/main" id="{8F46C40D-0AC5-C778-E709-A3BD66CA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121676">
            <a:off x="3196353" y="3342485"/>
            <a:ext cx="977538" cy="735869"/>
          </a:xfrm>
          <a:prstGeom prst="rect">
            <a:avLst/>
          </a:prstGeom>
        </p:spPr>
      </p:pic>
      <p:pic>
        <p:nvPicPr>
          <p:cNvPr id="64" name="Рисунок 63" descr="Стрелка: небольшой изгиб">
            <a:extLst>
              <a:ext uri="{FF2B5EF4-FFF2-40B4-BE49-F238E27FC236}">
                <a16:creationId xmlns:a16="http://schemas.microsoft.com/office/drawing/2014/main" id="{0C504B87-8979-5A2F-D950-2C7D92AE8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810943" flipV="1">
            <a:off x="2898255" y="1731050"/>
            <a:ext cx="977538" cy="735869"/>
          </a:xfrm>
          <a:prstGeom prst="rect">
            <a:avLst/>
          </a:prstGeom>
        </p:spPr>
      </p:pic>
      <p:pic>
        <p:nvPicPr>
          <p:cNvPr id="65" name="Рисунок 64" descr="Стрелка: небольшой изгиб">
            <a:extLst>
              <a:ext uri="{FF2B5EF4-FFF2-40B4-BE49-F238E27FC236}">
                <a16:creationId xmlns:a16="http://schemas.microsoft.com/office/drawing/2014/main" id="{D759EDAD-E30C-ED34-5B25-52135758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477620" flipV="1">
            <a:off x="3342652" y="1146925"/>
            <a:ext cx="977538" cy="735869"/>
          </a:xfrm>
          <a:prstGeom prst="rect">
            <a:avLst/>
          </a:prstGeom>
        </p:spPr>
      </p:pic>
      <p:pic>
        <p:nvPicPr>
          <p:cNvPr id="67" name="Рисунок 66" descr="Стрелка: небольшой изгиб">
            <a:extLst>
              <a:ext uri="{FF2B5EF4-FFF2-40B4-BE49-F238E27FC236}">
                <a16:creationId xmlns:a16="http://schemas.microsoft.com/office/drawing/2014/main" id="{D5213DD4-0599-C1A6-C035-EC4E0573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682018" flipH="1" flipV="1">
            <a:off x="5706108" y="2048515"/>
            <a:ext cx="977538" cy="735869"/>
          </a:xfrm>
          <a:prstGeom prst="rect">
            <a:avLst/>
          </a:prstGeom>
        </p:spPr>
      </p:pic>
      <p:pic>
        <p:nvPicPr>
          <p:cNvPr id="68" name="Рисунок 67" descr="Стрелка: небольшой изгиб">
            <a:extLst>
              <a:ext uri="{FF2B5EF4-FFF2-40B4-BE49-F238E27FC236}">
                <a16:creationId xmlns:a16="http://schemas.microsoft.com/office/drawing/2014/main" id="{570B2707-D65D-32EB-C93C-53AB24FD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115815" flipH="1" flipV="1">
            <a:off x="5478484" y="1518747"/>
            <a:ext cx="977538" cy="735869"/>
          </a:xfrm>
          <a:prstGeom prst="rect">
            <a:avLst/>
          </a:prstGeom>
        </p:spPr>
      </p:pic>
      <p:pic>
        <p:nvPicPr>
          <p:cNvPr id="69" name="Рисунок 68" descr="Стрелка: небольшой изгиб">
            <a:extLst>
              <a:ext uri="{FF2B5EF4-FFF2-40B4-BE49-F238E27FC236}">
                <a16:creationId xmlns:a16="http://schemas.microsoft.com/office/drawing/2014/main" id="{8CA3F1FD-E24F-EE38-70EC-3096E41DD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477620" flipH="1">
            <a:off x="5616732" y="2852082"/>
            <a:ext cx="977538" cy="735869"/>
          </a:xfrm>
          <a:prstGeom prst="rect">
            <a:avLst/>
          </a:prstGeom>
        </p:spPr>
      </p:pic>
      <p:pic>
        <p:nvPicPr>
          <p:cNvPr id="71" name="Рисунок 70" descr="Стрелка: небольшой изгиб">
            <a:extLst>
              <a:ext uri="{FF2B5EF4-FFF2-40B4-BE49-F238E27FC236}">
                <a16:creationId xmlns:a16="http://schemas.microsoft.com/office/drawing/2014/main" id="{1E9EE70E-A460-C1B0-C205-F26A97004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477620" flipH="1">
            <a:off x="5335136" y="3316294"/>
            <a:ext cx="977538" cy="7358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AF9FD6-D10C-4BC5-71B0-95CDA29AB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58779" y="51556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64B0F2-E073-DC89-8B0C-EE3A57B50755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8254AB2-C23F-DF3D-425B-A37F46B45EAE}"/>
              </a:ext>
            </a:extLst>
          </p:cNvPr>
          <p:cNvSpPr/>
          <p:nvPr/>
        </p:nvSpPr>
        <p:spPr>
          <a:xfrm>
            <a:off x="6655526" y="339634"/>
            <a:ext cx="1920240" cy="26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Стрелка: небольшой изгиб">
            <a:extLst>
              <a:ext uri="{FF2B5EF4-FFF2-40B4-BE49-F238E27FC236}">
                <a16:creationId xmlns:a16="http://schemas.microsoft.com/office/drawing/2014/main" id="{6B925856-0C1D-2A64-313E-27E5932C6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698329" flipH="1" flipV="1">
            <a:off x="5341683" y="1247752"/>
            <a:ext cx="977538" cy="7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7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503157" y="161904"/>
            <a:ext cx="501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34">
                <a:solidFill>
                  <a:srgbClr val="0000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СОЗДАНИЕ МАРКЕТПЛЕЙСА </a:t>
            </a:r>
            <a:r>
              <a:rPr lang="ru-RU" dirty="0"/>
              <a:t>МЕДИЗДЕЛИЙ</a:t>
            </a:r>
            <a:endParaRPr lang="en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351C3-4B75-6B39-2521-267375F32663}"/>
              </a:ext>
            </a:extLst>
          </p:cNvPr>
          <p:cNvSpPr txBox="1"/>
          <p:nvPr/>
        </p:nvSpPr>
        <p:spPr>
          <a:xfrm>
            <a:off x="956030" y="1325255"/>
            <a:ext cx="38667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Организация закупок российских медицинских изделий в </a:t>
            </a:r>
            <a:r>
              <a:rPr lang="ru-RU" sz="1400" b="1" dirty="0">
                <a:solidFill>
                  <a:srgbClr val="004356"/>
                </a:solidFill>
                <a:cs typeface="Arial" panose="020B0604020202020204" pitchFamily="34" charset="0"/>
              </a:rPr>
              <a:t>единой информационной системе закупок по принципу маркетплейса</a:t>
            </a:r>
            <a:r>
              <a:rPr lang="ru-RU" sz="1400" dirty="0">
                <a:solidFill>
                  <a:srgbClr val="004356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- через открытую оферту российских товаров (как результат интеграции ГИСП и КТРУ), предлагаемых к поставке, в том числе через открытие т.н. "правой части" КТРУ. </a:t>
            </a:r>
          </a:p>
          <a:p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Очередность формирования перечня такой продукции возможно сформировать на основе синтеза результатов анализа "тепловой карты" рынка медицинских изделий и рынка их госзакупок.</a:t>
            </a:r>
          </a:p>
          <a:p>
            <a:endParaRPr lang="ru-RU" sz="1400" dirty="0">
              <a:cs typeface="Arial" panose="020B0604020202020204" pitchFamily="34" charset="0"/>
            </a:endParaRPr>
          </a:p>
          <a:p>
            <a:endParaRPr lang="en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5B1F1-2AD6-D54C-1498-F2232FE022A8}"/>
              </a:ext>
            </a:extLst>
          </p:cNvPr>
          <p:cNvSpPr txBox="1"/>
          <p:nvPr/>
        </p:nvSpPr>
        <p:spPr>
          <a:xfrm>
            <a:off x="4922014" y="1394056"/>
            <a:ext cx="3866747" cy="3046988"/>
          </a:xfrm>
          <a:prstGeom prst="rect">
            <a:avLst/>
          </a:prstGeom>
          <a:solidFill>
            <a:srgbClr val="004356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Эффекты</a:t>
            </a:r>
          </a:p>
          <a:p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Для заказчиков и потребителей: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Закупка медицинских изделий в кратчайшие сроки с понятной ценой или стоимостью владения в гарантийный период на основе открытых оферт производителей и базы типовых контрактов в структурированном виде. </a:t>
            </a:r>
          </a:p>
          <a:p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Для производителей: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Стимул к интенсификации размещения информации в ГИСП,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Стимул к выпуску новой продукции на основе реального спроса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Обоснование формирования собственных долгосрочных программ развития и направлений инвестирования.</a:t>
            </a:r>
          </a:p>
          <a:p>
            <a:endParaRPr 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2E491-63FE-709D-01BC-8803C2DD6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94221" y="75160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C284F3-36DF-8305-DFAA-76ADC14AA073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2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542080" y="188297"/>
            <a:ext cx="618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34">
                <a:solidFill>
                  <a:srgbClr val="0000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ПОДДЕРЖКА ПРОЕКТОВ </a:t>
            </a:r>
            <a:r>
              <a:rPr lang="ru-RU" dirty="0"/>
              <a:t>ИМПОРТОЗАМЕЩЕНИЯ </a:t>
            </a:r>
            <a:r>
              <a:rPr lang="ru-RU" dirty="0"/>
              <a:t>И ИННОВАЦИЙ</a:t>
            </a:r>
            <a:endParaRPr lang="en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351C3-4B75-6B39-2521-267375F32663}"/>
              </a:ext>
            </a:extLst>
          </p:cNvPr>
          <p:cNvSpPr txBox="1"/>
          <p:nvPr/>
        </p:nvSpPr>
        <p:spPr>
          <a:xfrm>
            <a:off x="1044476" y="1669482"/>
            <a:ext cx="752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cs typeface="Arial" panose="020B0604020202020204" pitchFamily="34" charset="0"/>
              </a:rPr>
              <a:t>Задачи: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anose="020B0604020202020204" pitchFamily="34" charset="0"/>
              </a:rPr>
              <a:t>Выстраивание </a:t>
            </a:r>
            <a:r>
              <a:rPr lang="ru-RU" sz="1400" dirty="0">
                <a:cs typeface="Arial" panose="020B0604020202020204" pitchFamily="34" charset="0"/>
              </a:rPr>
              <a:t>цепочки взаимодействия изобретателей и бизнеса с </a:t>
            </a:r>
            <a:r>
              <a:rPr lang="ru-RU" sz="1400" dirty="0" smtClean="0">
                <a:cs typeface="Arial" panose="020B0604020202020204" pitchFamily="34" charset="0"/>
              </a:rPr>
              <a:t>предприятиями-разработчиками реагентов, расходных материалов и медицинской техники, </a:t>
            </a:r>
            <a:r>
              <a:rPr lang="ru-RU" sz="1400" dirty="0">
                <a:cs typeface="Arial" panose="020B0604020202020204" pitchFamily="34" charset="0"/>
              </a:rPr>
              <a:t>для диверсификации в рамках производства импортозамещающей, инновационный </a:t>
            </a:r>
            <a:r>
              <a:rPr lang="ru-RU" sz="1400" dirty="0" smtClean="0">
                <a:cs typeface="Arial" panose="020B0604020202020204" pitchFamily="34" charset="0"/>
              </a:rPr>
              <a:t>продукции</a:t>
            </a:r>
            <a:r>
              <a:rPr lang="ru-RU" sz="1400" dirty="0">
                <a:cs typeface="Arial" panose="020B0604020202020204" pitchFamily="34" charset="0"/>
              </a:rPr>
              <a:t>;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anose="020B0604020202020204" pitchFamily="34" charset="0"/>
              </a:rPr>
              <a:t>Кооперация </a:t>
            </a:r>
            <a:r>
              <a:rPr lang="ru-RU" sz="1400" dirty="0">
                <a:cs typeface="Arial" panose="020B0604020202020204" pitchFamily="34" charset="0"/>
              </a:rPr>
              <a:t>предприятий участников Консорциума и проектов по производству реагентов, расходных материалов и медицинского </a:t>
            </a:r>
            <a:r>
              <a:rPr lang="ru-RU" sz="1400" dirty="0" smtClean="0">
                <a:cs typeface="Arial" panose="020B0604020202020204" pitchFamily="34" charset="0"/>
              </a:rPr>
              <a:t>оборудования;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anose="020B0604020202020204" pitchFamily="34" charset="0"/>
              </a:rPr>
              <a:t>Взаимодействие с предприятиями, осуществляющими сервисное обслуживание медицинской техники.</a:t>
            </a:r>
            <a:endParaRPr lang="ru-RU" sz="1400" dirty="0">
              <a:cs typeface="Arial" panose="020B0604020202020204" pitchFamily="34" charset="0"/>
            </a:endParaRPr>
          </a:p>
          <a:p>
            <a:pPr algn="just"/>
            <a:endParaRPr lang="ru-RU" sz="1400" dirty="0">
              <a:cs typeface="Arial" panose="020B0604020202020204" pitchFamily="34" charset="0"/>
            </a:endParaRPr>
          </a:p>
          <a:p>
            <a:pPr algn="just"/>
            <a:endParaRPr lang="en-RU" sz="1400" dirty="0"/>
          </a:p>
        </p:txBody>
      </p:sp>
      <p:pic>
        <p:nvPicPr>
          <p:cNvPr id="1028" name="Picture 4" descr="Промсвязьбанк объявляет о ребрендинге – Коммерсантъ Пермь">
            <a:extLst>
              <a:ext uri="{FF2B5EF4-FFF2-40B4-BE49-F238E27FC236}">
                <a16:creationId xmlns:a16="http://schemas.microsoft.com/office/drawing/2014/main" id="{60826C94-C912-63DB-5B00-B597C86E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67" y="3627791"/>
            <a:ext cx="1266789" cy="4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349796-DE50-BC48-F222-30A48A3EB69B}"/>
              </a:ext>
            </a:extLst>
          </p:cNvPr>
          <p:cNvSpPr txBox="1"/>
          <p:nvPr/>
        </p:nvSpPr>
        <p:spPr>
          <a:xfrm>
            <a:off x="1045515" y="3663490"/>
            <a:ext cx="12841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cs typeface="Arial" panose="020B0604020202020204" pitchFamily="34" charset="0"/>
              </a:rPr>
              <a:t>Партнеры:</a:t>
            </a:r>
            <a:endParaRPr lang="ru-RU" sz="1400" b="1" dirty="0"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A6A421-C64A-C475-12D2-7B65668B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56" y="3704949"/>
            <a:ext cx="1133270" cy="3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ЭБ.РФ — Википедия">
            <a:extLst>
              <a:ext uri="{FF2B5EF4-FFF2-40B4-BE49-F238E27FC236}">
                <a16:creationId xmlns:a16="http://schemas.microsoft.com/office/drawing/2014/main" id="{15E4F702-B887-7A8E-43D6-E01FD91E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45" y="3663490"/>
            <a:ext cx="632805" cy="4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гентство по технологическому развитию">
            <a:extLst>
              <a:ext uri="{FF2B5EF4-FFF2-40B4-BE49-F238E27FC236}">
                <a16:creationId xmlns:a16="http://schemas.microsoft.com/office/drawing/2014/main" id="{E839458E-81A3-E4E4-D61C-5D2F9101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69" y="3691453"/>
            <a:ext cx="2303526" cy="3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3A8B2-EA22-4C25-8466-CD7AB8B46E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833144" y="78158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FD664F-C2DC-8BA8-9FE6-B74E8B3E07A0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0EB53-B2F5-24BE-23A2-735CD0712434}"/>
              </a:ext>
            </a:extLst>
          </p:cNvPr>
          <p:cNvSpPr txBox="1"/>
          <p:nvPr/>
        </p:nvSpPr>
        <p:spPr>
          <a:xfrm>
            <a:off x="1044476" y="728755"/>
            <a:ext cx="7528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cs typeface="Arial" panose="020B0604020202020204" pitchFamily="34" charset="0"/>
              </a:rPr>
              <a:t>Во исполнение поручения Председателя Правительства РФ и при поддержке профильных министерств на базе </a:t>
            </a:r>
            <a:r>
              <a:rPr lang="ru-RU" sz="1100" b="1" dirty="0">
                <a:solidFill>
                  <a:srgbClr val="0070C0"/>
                </a:solidFill>
              </a:rPr>
              <a:t>РОСНАНО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создается центр компетенций по производству реагентов и одноразовых медицинских изделий (</a:t>
            </a:r>
            <a:r>
              <a:rPr lang="ru-RU" sz="1400" dirty="0" err="1" smtClean="0">
                <a:cs typeface="Arial" panose="020B0604020202020204" pitchFamily="34" charset="0"/>
              </a:rPr>
              <a:t>расходка</a:t>
            </a:r>
            <a:r>
              <a:rPr lang="ru-RU" sz="1400" dirty="0" smtClean="0">
                <a:cs typeface="Arial" panose="020B0604020202020204" pitchFamily="34" charset="0"/>
              </a:rPr>
              <a:t>), а также централизации сервисного обслуживания медтехники.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4091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49706" y="684717"/>
            <a:ext cx="318790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43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2023 г.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обеспечить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расширение и локализацию производства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реагентов и расходных материалов с использованием технологий из дружественных стран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5D99CD-634C-4633-B12A-B1FA65D5D5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45" y="890929"/>
            <a:ext cx="1795393" cy="1652453"/>
          </a:xfrm>
          <a:prstGeom prst="rect">
            <a:avLst/>
          </a:prstGeom>
          <a:solidFill>
            <a:srgbClr val="E7E7E7"/>
          </a:solidFill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4298033" y="2571793"/>
            <a:ext cx="291333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43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2024-2025 гг.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обеспечить локализацию производства контрольных материалов для лабораторных исследований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9706" y="4016526"/>
            <a:ext cx="3187904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43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К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2026 г.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обеспечить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Geometria "/>
              </a:rPr>
              <a:t>импортонезависимость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 РФ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лабораторной диагностике, включая производство полного цикла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реагентов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, расходных материалов, лабораторных контролей и диагностического оборудования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98034" y="3259754"/>
            <a:ext cx="291227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3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2024-2025 гг.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обеспечить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производство химических компонентов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реагентов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РФ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98034" y="3763049"/>
            <a:ext cx="2912270" cy="600164"/>
          </a:xfrm>
          <a:prstGeom prst="rect">
            <a:avLst/>
          </a:prstGeom>
          <a:solidFill>
            <a:schemeClr val="bg1"/>
          </a:solidFill>
          <a:ln w="28575">
            <a:solidFill>
              <a:srgbClr val="0043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2024-2025 гг.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обеспечить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локализацию производства лабораторного оборудования</a:t>
            </a:r>
          </a:p>
        </p:txBody>
      </p:sp>
      <p:cxnSp>
        <p:nvCxnSpPr>
          <p:cNvPr id="95" name="Прямая со стрелкой 94"/>
          <p:cNvCxnSpPr>
            <a:cxnSpLocks/>
          </p:cNvCxnSpPr>
          <p:nvPr/>
        </p:nvCxnSpPr>
        <p:spPr>
          <a:xfrm flipH="1">
            <a:off x="2123372" y="2125209"/>
            <a:ext cx="2174661" cy="0"/>
          </a:xfrm>
          <a:prstGeom prst="straightConnector1">
            <a:avLst/>
          </a:prstGeom>
          <a:ln w="38100">
            <a:solidFill>
              <a:srgbClr val="00435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5B31D6-BE3A-4B48-A49D-9D8F7F9000EC}"/>
              </a:ext>
            </a:extLst>
          </p:cNvPr>
          <p:cNvSpPr/>
          <p:nvPr/>
        </p:nvSpPr>
        <p:spPr>
          <a:xfrm>
            <a:off x="4302797" y="832691"/>
            <a:ext cx="290750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43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2023 г.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обеспечить производство пластиковой тары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(форм-фактор)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открытие лабораторных систем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«закрытого типа»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4F61809-502F-344B-8240-2A7A456578E0}"/>
              </a:ext>
            </a:extLst>
          </p:cNvPr>
          <p:cNvCxnSpPr>
            <a:cxnSpLocks/>
          </p:cNvCxnSpPr>
          <p:nvPr/>
        </p:nvCxnSpPr>
        <p:spPr>
          <a:xfrm flipH="1">
            <a:off x="2123372" y="2888233"/>
            <a:ext cx="2174661" cy="9442"/>
          </a:xfrm>
          <a:prstGeom prst="straightConnector1">
            <a:avLst/>
          </a:prstGeom>
          <a:ln w="38100">
            <a:solidFill>
              <a:srgbClr val="00435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3AFC9D7-63FE-2043-AEB4-35E4F96E8BDF}"/>
              </a:ext>
            </a:extLst>
          </p:cNvPr>
          <p:cNvCxnSpPr>
            <a:cxnSpLocks/>
          </p:cNvCxnSpPr>
          <p:nvPr/>
        </p:nvCxnSpPr>
        <p:spPr>
          <a:xfrm flipH="1" flipV="1">
            <a:off x="2123371" y="3559519"/>
            <a:ext cx="2174661" cy="3296"/>
          </a:xfrm>
          <a:prstGeom prst="straightConnector1">
            <a:avLst/>
          </a:prstGeom>
          <a:ln w="38100">
            <a:solidFill>
              <a:srgbClr val="00435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278B5215-1BC1-9142-8902-513A3F6DE72B}"/>
              </a:ext>
            </a:extLst>
          </p:cNvPr>
          <p:cNvCxnSpPr>
            <a:cxnSpLocks/>
          </p:cNvCxnSpPr>
          <p:nvPr/>
        </p:nvCxnSpPr>
        <p:spPr>
          <a:xfrm flipH="1" flipV="1">
            <a:off x="2123371" y="3859218"/>
            <a:ext cx="2174662" cy="3362"/>
          </a:xfrm>
          <a:prstGeom prst="straightConnector1">
            <a:avLst/>
          </a:prstGeom>
          <a:ln w="38100">
            <a:solidFill>
              <a:srgbClr val="00435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6A8545B7-25D4-F848-A689-F6FB9648DF12}"/>
              </a:ext>
            </a:extLst>
          </p:cNvPr>
          <p:cNvCxnSpPr>
            <a:cxnSpLocks/>
          </p:cNvCxnSpPr>
          <p:nvPr/>
        </p:nvCxnSpPr>
        <p:spPr>
          <a:xfrm flipH="1">
            <a:off x="2123372" y="1605493"/>
            <a:ext cx="2174661" cy="920"/>
          </a:xfrm>
          <a:prstGeom prst="straightConnector1">
            <a:avLst/>
          </a:prstGeom>
          <a:ln w="38100">
            <a:solidFill>
              <a:srgbClr val="00435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5B31D6-BE3A-4B48-A49D-9D8F7F9000EC}"/>
              </a:ext>
            </a:extLst>
          </p:cNvPr>
          <p:cNvSpPr/>
          <p:nvPr/>
        </p:nvSpPr>
        <p:spPr>
          <a:xfrm>
            <a:off x="4298033" y="1709711"/>
            <a:ext cx="291333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43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2023 г.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обеспечить организацию </a:t>
            </a:r>
            <a:r>
              <a:rPr lang="ru-RU" sz="1050" b="1" dirty="0">
                <a:solidFill>
                  <a:srgbClr val="0070C0"/>
                </a:solidFill>
                <a:latin typeface="Geometria "/>
              </a:rPr>
              <a:t>централизованного сервисного обслуживания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лабораторного диагностического оборудования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A8545B7-25D4-F848-A689-F6FB9648DF12}"/>
              </a:ext>
            </a:extLst>
          </p:cNvPr>
          <p:cNvCxnSpPr>
            <a:cxnSpLocks/>
          </p:cNvCxnSpPr>
          <p:nvPr/>
        </p:nvCxnSpPr>
        <p:spPr>
          <a:xfrm flipH="1">
            <a:off x="2128186" y="1541955"/>
            <a:ext cx="613" cy="2474571"/>
          </a:xfrm>
          <a:prstGeom prst="straightConnector1">
            <a:avLst/>
          </a:prstGeom>
          <a:ln w="38100">
            <a:solidFill>
              <a:srgbClr val="00435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>
            <a:extLst>
              <a:ext uri="{FF2B5EF4-FFF2-40B4-BE49-F238E27FC236}">
                <a16:creationId xmlns:a16="http://schemas.microsoft.com/office/drawing/2014/main" id="{63ADE37B-B13A-4DFB-996E-9797DEF0B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 bwMode="auto">
          <a:xfrm>
            <a:off x="7286845" y="2644006"/>
            <a:ext cx="1857233" cy="835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503157" y="197794"/>
            <a:ext cx="618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34">
                <a:solidFill>
                  <a:srgbClr val="0000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ЗАДАЧИ ПО ОБЕСПЕЧЕНИЮ ИМПОРТОНЕЗАВИСИМОСТИ </a:t>
            </a:r>
            <a:endParaRPr lang="en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4C284F3-36DF-8305-DFAA-76ADC14AA073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52E491-63FE-709D-01BC-8803C2DD64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94221" y="82320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9423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532153" y="120646"/>
            <a:ext cx="668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34" dirty="0">
                <a:solidFill>
                  <a:srgbClr val="000000"/>
                </a:solidFill>
                <a:ea typeface="+mj-ea"/>
                <a:cs typeface="+mj-cs"/>
              </a:rPr>
              <a:t>ОБЕСПЕЧЕНИЕ ПОТРЕБНОСТИ В </a:t>
            </a:r>
            <a:r>
              <a:rPr lang="ru-RU" b="1" spc="-34" dirty="0" smtClean="0">
                <a:solidFill>
                  <a:srgbClr val="000000"/>
                </a:solidFill>
                <a:ea typeface="+mj-ea"/>
                <a:cs typeface="+mj-cs"/>
              </a:rPr>
              <a:t>ДЕФЕКТУРНЫХ МЕДИЗДЕЛИЯХ</a:t>
            </a:r>
            <a:endParaRPr lang="ru-RU" b="1" spc="-34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8008-161E-6234-34D0-F1BEC18C3E3F}"/>
              </a:ext>
            </a:extLst>
          </p:cNvPr>
          <p:cNvSpPr txBox="1"/>
          <p:nvPr/>
        </p:nvSpPr>
        <p:spPr>
          <a:xfrm>
            <a:off x="748724" y="709523"/>
            <a:ext cx="83364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>
                <a:cs typeface="Arial" panose="020B0604020202020204" pitchFamily="34" charset="0"/>
              </a:rPr>
              <a:t>Во исполнение решений протокола совещания у Заместителя Председателя Правительства Российской Федерации Т.А. Голиковой от 5 апреля 2022 г. № ТГ-П12-30пркс была создана </a:t>
            </a:r>
            <a:r>
              <a:rPr lang="ru-RU" sz="1600" b="1" dirty="0">
                <a:solidFill>
                  <a:srgbClr val="006263"/>
                </a:solidFill>
              </a:rPr>
              <a:t>рабочая группа </a:t>
            </a:r>
            <a:r>
              <a:rPr lang="ru-RU" sz="1600" dirty="0">
                <a:cs typeface="Arial" panose="020B0604020202020204" pitchFamily="34" charset="0"/>
              </a:rPr>
              <a:t>в составе: АНО «Консорциум «Медицинская техника», ФГАУ «Институт медицинских материалов» и Росздравнадзора.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600" dirty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>
                <a:cs typeface="Arial" panose="020B0604020202020204" pitchFamily="34" charset="0"/>
              </a:rPr>
              <a:t>Рабочая группа, на основе заявленной главными внештатными специалистами Минздрава России потребности,  собрала предложения от 170 предприятий-участников о возможности организовать </a:t>
            </a:r>
            <a:r>
              <a:rPr lang="ru-RU" sz="1600" b="1" dirty="0">
                <a:solidFill>
                  <a:srgbClr val="006263"/>
                </a:solidFill>
              </a:rPr>
              <a:t>производство критически важных потенциально </a:t>
            </a:r>
            <a:r>
              <a:rPr lang="ru-RU" sz="1600" b="1" dirty="0" err="1">
                <a:solidFill>
                  <a:srgbClr val="006263"/>
                </a:solidFill>
              </a:rPr>
              <a:t>дефектурных</a:t>
            </a:r>
            <a:r>
              <a:rPr lang="ru-RU" sz="1600" b="1" dirty="0">
                <a:solidFill>
                  <a:srgbClr val="006263"/>
                </a:solidFill>
              </a:rPr>
              <a:t> медицинских изделий</a:t>
            </a:r>
            <a:r>
              <a:rPr lang="ru-RU" sz="1600" dirty="0"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600" dirty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>
                <a:cs typeface="Arial" panose="020B0604020202020204" pitchFamily="34" charset="0"/>
              </a:rPr>
              <a:t>В настоящее время совместно с институтами развития РФ прорабатывается</a:t>
            </a:r>
            <a:r>
              <a:rPr lang="ru-RU" sz="1600" b="1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263"/>
                </a:solidFill>
              </a:rPr>
              <a:t>возможность организации производства</a:t>
            </a:r>
            <a:r>
              <a:rPr lang="ru-RU" sz="1600" b="1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расходных материалов, реагентов для медицинского оборудования «закрытого типа</a:t>
            </a:r>
            <a:r>
              <a:rPr lang="ru-RU" sz="1600" dirty="0" smtClean="0">
                <a:cs typeface="Arial" panose="020B0604020202020204" pitchFamily="34" charset="0"/>
              </a:rPr>
              <a:t>».</a:t>
            </a:r>
            <a:endParaRPr lang="ru-RU" sz="1600" dirty="0"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4CE0738-E513-0376-B8A7-A0DAA4850CCC}"/>
              </a:ext>
            </a:extLst>
          </p:cNvPr>
          <p:cNvGrpSpPr/>
          <p:nvPr/>
        </p:nvGrpSpPr>
        <p:grpSpPr>
          <a:xfrm>
            <a:off x="748724" y="4041144"/>
            <a:ext cx="8336434" cy="780589"/>
            <a:chOff x="338055" y="4952639"/>
            <a:chExt cx="11720607" cy="116173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E80E866-B0D1-3D94-DFA0-586D4FAA69E1}"/>
                </a:ext>
              </a:extLst>
            </p:cNvPr>
            <p:cNvGrpSpPr/>
            <p:nvPr/>
          </p:nvGrpSpPr>
          <p:grpSpPr>
            <a:xfrm>
              <a:off x="338055" y="5006008"/>
              <a:ext cx="11720607" cy="1108364"/>
              <a:chOff x="448892" y="5006008"/>
              <a:chExt cx="11720607" cy="1108364"/>
            </a:xfrm>
          </p:grpSpPr>
          <p:sp>
            <p:nvSpPr>
              <p:cNvPr id="8" name="Стрелка: шеврон 7">
                <a:extLst>
                  <a:ext uri="{FF2B5EF4-FFF2-40B4-BE49-F238E27FC236}">
                    <a16:creationId xmlns:a16="http://schemas.microsoft.com/office/drawing/2014/main" id="{FC65AFA9-D5D3-3E97-6749-068027297A8B}"/>
                  </a:ext>
                </a:extLst>
              </p:cNvPr>
              <p:cNvSpPr/>
              <p:nvPr/>
            </p:nvSpPr>
            <p:spPr>
              <a:xfrm>
                <a:off x="448892" y="5006008"/>
                <a:ext cx="3079399" cy="1108364"/>
              </a:xfrm>
              <a:prstGeom prst="chevron">
                <a:avLst/>
              </a:prstGeom>
              <a:solidFill>
                <a:srgbClr val="006263">
                  <a:alpha val="30196"/>
                </a:srgbClr>
              </a:solidFill>
              <a:ln>
                <a:solidFill>
                  <a:srgbClr val="006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006263"/>
                    </a:solidFill>
                  </a:rPr>
                  <a:t>9 691 </a:t>
                </a:r>
              </a:p>
              <a:p>
                <a:pPr algn="ctr"/>
                <a:r>
                  <a:rPr lang="ru-RU" sz="105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позиции НКМИ</a:t>
                </a:r>
              </a:p>
              <a:p>
                <a:pPr algn="ctr"/>
                <a:r>
                  <a:rPr lang="ru-RU" sz="105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проработано</a:t>
                </a:r>
              </a:p>
            </p:txBody>
          </p:sp>
          <p:sp>
            <p:nvSpPr>
              <p:cNvPr id="9" name="Стрелка: шеврон 8">
                <a:extLst>
                  <a:ext uri="{FF2B5EF4-FFF2-40B4-BE49-F238E27FC236}">
                    <a16:creationId xmlns:a16="http://schemas.microsoft.com/office/drawing/2014/main" id="{79A91749-1857-A116-6E76-4228A8B5DC8E}"/>
                  </a:ext>
                </a:extLst>
              </p:cNvPr>
              <p:cNvSpPr/>
              <p:nvPr/>
            </p:nvSpPr>
            <p:spPr>
              <a:xfrm>
                <a:off x="3321544" y="5006008"/>
                <a:ext cx="3079399" cy="1108364"/>
              </a:xfrm>
              <a:prstGeom prst="chevron">
                <a:avLst/>
              </a:prstGeom>
              <a:solidFill>
                <a:srgbClr val="006263">
                  <a:alpha val="30196"/>
                </a:srgbClr>
              </a:solidFill>
              <a:ln>
                <a:solidFill>
                  <a:srgbClr val="006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006263"/>
                    </a:solidFill>
                  </a:rPr>
                  <a:t>5 904</a:t>
                </a:r>
              </a:p>
              <a:p>
                <a:pPr algn="ctr"/>
                <a:r>
                  <a:rPr lang="ru-RU" sz="105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позиции НКМИ не производятся в РФ</a:t>
                </a:r>
              </a:p>
            </p:txBody>
          </p:sp>
          <p:sp>
            <p:nvSpPr>
              <p:cNvPr id="10" name="Стрелка: шеврон 9">
                <a:extLst>
                  <a:ext uri="{FF2B5EF4-FFF2-40B4-BE49-F238E27FC236}">
                    <a16:creationId xmlns:a16="http://schemas.microsoft.com/office/drawing/2014/main" id="{6E95EC15-576C-9EC2-9271-017CCD183C61}"/>
                  </a:ext>
                </a:extLst>
              </p:cNvPr>
              <p:cNvSpPr/>
              <p:nvPr/>
            </p:nvSpPr>
            <p:spPr>
              <a:xfrm>
                <a:off x="6217448" y="5006008"/>
                <a:ext cx="3079399" cy="1108364"/>
              </a:xfrm>
              <a:prstGeom prst="chevron">
                <a:avLst/>
              </a:prstGeom>
              <a:solidFill>
                <a:srgbClr val="006263">
                  <a:alpha val="3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Стрелка: шеврон 10">
                <a:extLst>
                  <a:ext uri="{FF2B5EF4-FFF2-40B4-BE49-F238E27FC236}">
                    <a16:creationId xmlns:a16="http://schemas.microsoft.com/office/drawing/2014/main" id="{CF7C6724-F15F-39D2-E0B9-33F85DF492A9}"/>
                  </a:ext>
                </a:extLst>
              </p:cNvPr>
              <p:cNvSpPr/>
              <p:nvPr/>
            </p:nvSpPr>
            <p:spPr>
              <a:xfrm>
                <a:off x="9090100" y="5006008"/>
                <a:ext cx="3079399" cy="1108364"/>
              </a:xfrm>
              <a:prstGeom prst="chevron">
                <a:avLst/>
              </a:prstGeom>
              <a:solidFill>
                <a:srgbClr val="006263">
                  <a:alpha val="30196"/>
                </a:srgbClr>
              </a:solidFill>
              <a:ln>
                <a:solidFill>
                  <a:srgbClr val="006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3E2AF4-51F7-243B-45B2-0E198CA3AA8A}"/>
                </a:ext>
              </a:extLst>
            </p:cNvPr>
            <p:cNvSpPr txBox="1"/>
            <p:nvPr/>
          </p:nvSpPr>
          <p:spPr>
            <a:xfrm>
              <a:off x="6387799" y="4952639"/>
              <a:ext cx="2780773" cy="1053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263"/>
                  </a:solidFill>
                </a:rPr>
                <a:t>1 961</a:t>
              </a:r>
            </a:p>
            <a:p>
              <a:pPr algn="ctr"/>
              <a:r>
                <a:rPr lang="ru-RU" sz="700" dirty="0">
                  <a:cs typeface="Arial" panose="020B0604020202020204" pitchFamily="34" charset="0"/>
                </a:rPr>
                <a:t>позиции НКМИ не производятся в РФ, дружественных странах, ЕАЭС, не имеют предложений по запуску в производство российскими предприятиями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B72026-A857-489F-08E9-740ACA5896D3}"/>
              </a:ext>
            </a:extLst>
          </p:cNvPr>
          <p:cNvSpPr txBox="1"/>
          <p:nvPr/>
        </p:nvSpPr>
        <p:spPr>
          <a:xfrm>
            <a:off x="7130218" y="4095005"/>
            <a:ext cx="18790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6263"/>
                </a:solidFill>
              </a:rPr>
              <a:t>35</a:t>
            </a:r>
          </a:p>
          <a:p>
            <a:pPr algn="ctr"/>
            <a:r>
              <a:rPr lang="ru-RU" sz="700" dirty="0">
                <a:cs typeface="Arial" panose="020B0604020202020204" pitchFamily="34" charset="0"/>
              </a:rPr>
              <a:t>позиций НКМИ имеют зарегистрированные </a:t>
            </a:r>
            <a:endParaRPr lang="ru-RU" sz="700" dirty="0" smtClean="0">
              <a:cs typeface="Arial" panose="020B0604020202020204" pitchFamily="34" charset="0"/>
            </a:endParaRPr>
          </a:p>
          <a:p>
            <a:pPr algn="ctr"/>
            <a:r>
              <a:rPr lang="ru-RU" sz="700" dirty="0" smtClean="0">
                <a:cs typeface="Arial" panose="020B0604020202020204" pitchFamily="34" charset="0"/>
              </a:rPr>
              <a:t>отечественными </a:t>
            </a:r>
            <a:r>
              <a:rPr lang="ru-RU" sz="700" dirty="0">
                <a:cs typeface="Arial" panose="020B0604020202020204" pitchFamily="34" charset="0"/>
              </a:rPr>
              <a:t>организациями </a:t>
            </a:r>
            <a:r>
              <a:rPr lang="ru-RU" sz="700" dirty="0" smtClean="0">
                <a:cs typeface="Arial" panose="020B0604020202020204" pitchFamily="34" charset="0"/>
              </a:rPr>
              <a:t>аналоги (по </a:t>
            </a:r>
            <a:r>
              <a:rPr lang="ru-RU" sz="700" dirty="0">
                <a:cs typeface="Arial" panose="020B0604020202020204" pitchFamily="34" charset="0"/>
              </a:rPr>
              <a:t>мнению ГВС МЗ РФ)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8C1EF-62EF-E9BB-E507-F9AAA7A93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48724" y="51556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C158AA-98B2-4197-6DBD-6C3CDBAD0868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B1DD1A-318C-ECE6-8E3D-38AAC29C4DF1}"/>
              </a:ext>
            </a:extLst>
          </p:cNvPr>
          <p:cNvSpPr txBox="1"/>
          <p:nvPr/>
        </p:nvSpPr>
        <p:spPr>
          <a:xfrm>
            <a:off x="2567465" y="195794"/>
            <a:ext cx="50349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spc="-34" dirty="0" smtClean="0">
                <a:solidFill>
                  <a:srgbClr val="000000"/>
                </a:solidFill>
                <a:ea typeface="+mj-ea"/>
                <a:cs typeface="+mj-cs"/>
              </a:rPr>
              <a:t>ОСНОВНЫЕ ПОКАЗАТЕЛИ РЫНКА МЕДИЗДЕЛИЙ</a:t>
            </a:r>
            <a:endParaRPr lang="en-RU" sz="1500" b="1" spc="-34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F49859-4279-D964-0089-9FC1F2A5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18" y="1586023"/>
            <a:ext cx="3480152" cy="26395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418023-3D3C-9A39-9103-FB20CBFE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958" y="1388470"/>
            <a:ext cx="3480152" cy="3034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717584-9FA1-FA7D-5E23-FD4D42B71846}"/>
              </a:ext>
            </a:extLst>
          </p:cNvPr>
          <p:cNvSpPr txBox="1"/>
          <p:nvPr/>
        </p:nvSpPr>
        <p:spPr>
          <a:xfrm>
            <a:off x="5321732" y="982236"/>
            <a:ext cx="3006604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0000"/>
                </a:solidFill>
              </a:rPr>
              <a:t>Доля российских </a:t>
            </a:r>
            <a:r>
              <a:rPr lang="ru-RU" sz="1050" dirty="0" err="1">
                <a:solidFill>
                  <a:srgbClr val="000000"/>
                </a:solidFill>
              </a:rPr>
              <a:t>медизделий</a:t>
            </a:r>
            <a:r>
              <a:rPr lang="ru-RU" sz="1050" dirty="0">
                <a:solidFill>
                  <a:srgbClr val="000000"/>
                </a:solidFill>
              </a:rPr>
              <a:t> в 2017-2021 гг.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88C1EF-62EF-E9BB-E507-F9AAA7A93E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66380" y="69299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C158AA-98B2-4197-6DBD-6C3CDBAD0868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17584-9FA1-FA7D-5E23-FD4D42B71846}"/>
              </a:ext>
            </a:extLst>
          </p:cNvPr>
          <p:cNvSpPr txBox="1"/>
          <p:nvPr/>
        </p:nvSpPr>
        <p:spPr>
          <a:xfrm>
            <a:off x="1620848" y="1030003"/>
            <a:ext cx="3006604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rgbClr val="000000"/>
                </a:solidFill>
              </a:rPr>
              <a:t>Потребление </a:t>
            </a:r>
            <a:r>
              <a:rPr lang="ru-RU" sz="1050" dirty="0" err="1" smtClean="0">
                <a:solidFill>
                  <a:srgbClr val="000000"/>
                </a:solidFill>
              </a:rPr>
              <a:t>медизделий</a:t>
            </a:r>
            <a:r>
              <a:rPr lang="ru-RU" sz="1050" dirty="0" smtClean="0">
                <a:solidFill>
                  <a:srgbClr val="000000"/>
                </a:solidFill>
              </a:rPr>
              <a:t> в 2017-2022 </a:t>
            </a:r>
            <a:r>
              <a:rPr lang="ru-RU" sz="1050" dirty="0" err="1" smtClean="0">
                <a:solidFill>
                  <a:srgbClr val="000000"/>
                </a:solidFill>
              </a:rPr>
              <a:t>гг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80819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973547" y="4851400"/>
            <a:ext cx="92075" cy="114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255E7-4D92-4772-9C00-1F659CB25372}"/>
              </a:ext>
            </a:extLst>
          </p:cNvPr>
          <p:cNvSpPr txBox="1"/>
          <p:nvPr/>
        </p:nvSpPr>
        <p:spPr>
          <a:xfrm>
            <a:off x="674231" y="697147"/>
            <a:ext cx="4742500" cy="4385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</a:rPr>
              <a:t>Ежегодно в Российской Федерации проводится более </a:t>
            </a:r>
            <a:r>
              <a:rPr lang="ru-RU" sz="1100" b="1" dirty="0">
                <a:solidFill>
                  <a:srgbClr val="006263"/>
                </a:solidFill>
              </a:rPr>
              <a:t>500 млн. </a:t>
            </a:r>
            <a:r>
              <a:rPr lang="ru-RU" sz="1100" dirty="0">
                <a:solidFill>
                  <a:srgbClr val="000000"/>
                </a:solidFill>
              </a:rPr>
              <a:t>лабораторных исследований.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</a:rPr>
              <a:t>Клинико-диагностические лаборатории более чем на </a:t>
            </a:r>
            <a:r>
              <a:rPr lang="ru-RU" sz="1100" b="1" dirty="0">
                <a:solidFill>
                  <a:srgbClr val="006263"/>
                </a:solidFill>
              </a:rPr>
              <a:t>80%</a:t>
            </a:r>
            <a:r>
              <a:rPr lang="ru-RU" sz="1100" dirty="0">
                <a:solidFill>
                  <a:srgbClr val="000000"/>
                </a:solidFill>
              </a:rPr>
              <a:t> оснащены лабораторным оборудованием из стран, поддержавших введение </a:t>
            </a:r>
            <a:r>
              <a:rPr lang="ru-RU" sz="1100" dirty="0" err="1">
                <a:solidFill>
                  <a:srgbClr val="000000"/>
                </a:solidFill>
              </a:rPr>
              <a:t>санкционных</a:t>
            </a:r>
            <a:r>
              <a:rPr lang="ru-RU" sz="1100" dirty="0">
                <a:solidFill>
                  <a:srgbClr val="000000"/>
                </a:solidFill>
              </a:rPr>
              <a:t> ограничений в отношении Российской Федерации: (</a:t>
            </a:r>
            <a:r>
              <a:rPr lang="en-US" sz="1100" dirty="0">
                <a:solidFill>
                  <a:srgbClr val="000000"/>
                </a:solidFill>
              </a:rPr>
              <a:t>Abbott Laboratories (</a:t>
            </a:r>
            <a:r>
              <a:rPr lang="ru-RU" sz="1100" dirty="0">
                <a:solidFill>
                  <a:srgbClr val="000000"/>
                </a:solidFill>
              </a:rPr>
              <a:t>США), </a:t>
            </a:r>
            <a:r>
              <a:rPr lang="en-US" sz="1100" dirty="0">
                <a:solidFill>
                  <a:srgbClr val="000000"/>
                </a:solidFill>
              </a:rPr>
              <a:t>Beckman Coulter (</a:t>
            </a:r>
            <a:r>
              <a:rPr lang="ru-RU" sz="1100" dirty="0">
                <a:solidFill>
                  <a:srgbClr val="000000"/>
                </a:solidFill>
              </a:rPr>
              <a:t>США), </a:t>
            </a:r>
            <a:r>
              <a:rPr lang="en-US" sz="1100" dirty="0">
                <a:solidFill>
                  <a:srgbClr val="000000"/>
                </a:solidFill>
              </a:rPr>
              <a:t>Roche Diagnostics (</a:t>
            </a:r>
            <a:r>
              <a:rPr lang="ru-RU" sz="1100" dirty="0">
                <a:solidFill>
                  <a:srgbClr val="000000"/>
                </a:solidFill>
              </a:rPr>
              <a:t>Швейцария), </a:t>
            </a:r>
            <a:r>
              <a:rPr lang="en-US" sz="1100" dirty="0">
                <a:solidFill>
                  <a:srgbClr val="000000"/>
                </a:solidFill>
              </a:rPr>
              <a:t>Siemens AG (</a:t>
            </a:r>
            <a:r>
              <a:rPr lang="ru-RU" sz="1100" dirty="0">
                <a:solidFill>
                  <a:srgbClr val="000000"/>
                </a:solidFill>
              </a:rPr>
              <a:t>Германия), </a:t>
            </a:r>
            <a:r>
              <a:rPr lang="en-US" sz="1100" dirty="0" err="1">
                <a:solidFill>
                  <a:srgbClr val="000000"/>
                </a:solidFill>
              </a:rPr>
              <a:t>Sysmex</a:t>
            </a:r>
            <a:r>
              <a:rPr lang="en-US" sz="1100" dirty="0">
                <a:solidFill>
                  <a:srgbClr val="000000"/>
                </a:solidFill>
              </a:rPr>
              <a:t> (</a:t>
            </a:r>
            <a:r>
              <a:rPr lang="ru-RU" sz="1100" dirty="0">
                <a:solidFill>
                  <a:srgbClr val="000000"/>
                </a:solidFill>
              </a:rPr>
              <a:t>Япония), </a:t>
            </a:r>
            <a:r>
              <a:rPr lang="en-US" sz="1100" dirty="0" err="1">
                <a:solidFill>
                  <a:srgbClr val="000000"/>
                </a:solidFill>
              </a:rPr>
              <a:t>Thermo</a:t>
            </a:r>
            <a:r>
              <a:rPr lang="en-US" sz="1100" dirty="0">
                <a:solidFill>
                  <a:srgbClr val="000000"/>
                </a:solidFill>
              </a:rPr>
              <a:t> Fisher Scientific (</a:t>
            </a:r>
            <a:r>
              <a:rPr lang="ru-RU" sz="1100" dirty="0">
                <a:solidFill>
                  <a:srgbClr val="000000"/>
                </a:solidFill>
              </a:rPr>
              <a:t>США) и другие).</a:t>
            </a:r>
            <a:endParaRPr lang="ru-RU" sz="11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</a:rPr>
              <a:t>Более </a:t>
            </a:r>
            <a:r>
              <a:rPr lang="ru-RU" sz="1100" b="1" dirty="0">
                <a:solidFill>
                  <a:srgbClr val="FF0000"/>
                </a:solidFill>
              </a:rPr>
              <a:t>70% </a:t>
            </a:r>
            <a:r>
              <a:rPr lang="ru-RU" sz="1100" dirty="0">
                <a:solidFill>
                  <a:srgbClr val="000000"/>
                </a:solidFill>
              </a:rPr>
              <a:t>иностранного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лабораторного оборудования – </a:t>
            </a:r>
            <a:r>
              <a:rPr lang="ru-RU" sz="1100" b="1" dirty="0">
                <a:solidFill>
                  <a:srgbClr val="FF0000"/>
                </a:solidFill>
              </a:rPr>
              <a:t>«закрытого» типа </a:t>
            </a:r>
            <a:r>
              <a:rPr lang="ru-RU" sz="1100" dirty="0">
                <a:solidFill>
                  <a:srgbClr val="000000"/>
                </a:solidFill>
              </a:rPr>
              <a:t>(не адаптировано под применение реагентов другого производителя).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</a:rPr>
              <a:t>Доля реагентов отечественного производства – менее </a:t>
            </a:r>
            <a:r>
              <a:rPr lang="ru-RU" sz="1100" b="1" dirty="0">
                <a:solidFill>
                  <a:srgbClr val="006263"/>
                </a:solidFill>
              </a:rPr>
              <a:t>20%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(«Диакон», «Вектор-Бест», «Витал Девелопмент Корпорэйшн», «Абрис +», «</a:t>
            </a:r>
            <a:r>
              <a:rPr lang="ru-RU" sz="1100" dirty="0" err="1">
                <a:solidFill>
                  <a:srgbClr val="000000"/>
                </a:solidFill>
              </a:rPr>
              <a:t>Ольвекс</a:t>
            </a:r>
            <a:r>
              <a:rPr lang="ru-RU" sz="1100" dirty="0">
                <a:solidFill>
                  <a:srgbClr val="000000"/>
                </a:solidFill>
              </a:rPr>
              <a:t>», «</a:t>
            </a:r>
            <a:r>
              <a:rPr lang="ru-RU" sz="1100" dirty="0" err="1">
                <a:solidFill>
                  <a:srgbClr val="000000"/>
                </a:solidFill>
              </a:rPr>
              <a:t>Реамед</a:t>
            </a:r>
            <a:r>
              <a:rPr lang="ru-RU" sz="1100" dirty="0">
                <a:solidFill>
                  <a:srgbClr val="000000"/>
                </a:solidFill>
              </a:rPr>
              <a:t>», «</a:t>
            </a:r>
            <a:r>
              <a:rPr lang="ru-RU" sz="1100" dirty="0" err="1">
                <a:solidFill>
                  <a:srgbClr val="000000"/>
                </a:solidFill>
              </a:rPr>
              <a:t>ЭКОлаб</a:t>
            </a:r>
            <a:r>
              <a:rPr lang="ru-RU" sz="1100" dirty="0" smtClean="0">
                <a:solidFill>
                  <a:srgbClr val="000000"/>
                </a:solidFill>
              </a:rPr>
              <a:t>», «</a:t>
            </a:r>
            <a:r>
              <a:rPr lang="ru-RU" sz="1100" dirty="0" err="1" smtClean="0">
                <a:solidFill>
                  <a:srgbClr val="000000"/>
                </a:solidFill>
              </a:rPr>
              <a:t>Алкор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</a:rPr>
              <a:t>Био</a:t>
            </a:r>
            <a:r>
              <a:rPr lang="ru-RU" sz="1100" dirty="0" smtClean="0">
                <a:solidFill>
                  <a:srgbClr val="000000"/>
                </a:solidFill>
              </a:rPr>
              <a:t>»).</a:t>
            </a:r>
            <a:endParaRPr lang="ru-RU" sz="1100" dirty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</a:rPr>
              <a:t>Доля отечественных </a:t>
            </a:r>
            <a:r>
              <a:rPr lang="ru-RU" sz="1100" dirty="0" err="1">
                <a:solidFill>
                  <a:srgbClr val="000000"/>
                </a:solidFill>
              </a:rPr>
              <a:t>мультипараметровых</a:t>
            </a:r>
            <a:r>
              <a:rPr lang="ru-RU" sz="1100" dirty="0">
                <a:solidFill>
                  <a:srgbClr val="000000"/>
                </a:solidFill>
              </a:rPr>
              <a:t> контрольных материалов уровня «норма» и «патология»  для лабораторного оборудования разного типа – </a:t>
            </a:r>
            <a:r>
              <a:rPr lang="ru-RU" sz="1100" b="1" dirty="0">
                <a:solidFill>
                  <a:srgbClr val="FF0000"/>
                </a:solidFill>
              </a:rPr>
              <a:t>0%</a:t>
            </a:r>
            <a:r>
              <a:rPr lang="ru-RU" sz="1100" dirty="0">
                <a:solidFill>
                  <a:srgbClr val="000000"/>
                </a:solidFill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</a:rPr>
              <a:t>Объем российского рынка лабораторных реагентов - </a:t>
            </a:r>
            <a:r>
              <a:rPr lang="ru-RU" sz="1100" b="1" dirty="0">
                <a:solidFill>
                  <a:srgbClr val="006263"/>
                </a:solidFill>
              </a:rPr>
              <a:t>200</a:t>
            </a:r>
            <a:r>
              <a:rPr lang="en-US" sz="1100" b="1" dirty="0">
                <a:solidFill>
                  <a:srgbClr val="006263"/>
                </a:solidFill>
              </a:rPr>
              <a:t> </a:t>
            </a:r>
            <a:r>
              <a:rPr lang="ru-RU" sz="1100" b="1" dirty="0">
                <a:solidFill>
                  <a:srgbClr val="006263"/>
                </a:solidFill>
              </a:rPr>
              <a:t>млрд р</a:t>
            </a:r>
            <a:r>
              <a:rPr lang="ru-RU" sz="1100" dirty="0">
                <a:solidFill>
                  <a:srgbClr val="006263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в </a:t>
            </a:r>
            <a:r>
              <a:rPr lang="ru-RU" sz="1100" dirty="0" smtClean="0">
                <a:solidFill>
                  <a:srgbClr val="000000"/>
                </a:solidFill>
              </a:rPr>
              <a:t>год</a:t>
            </a:r>
          </a:p>
          <a:p>
            <a:pPr algn="just"/>
            <a:r>
              <a:rPr lang="ru-RU" sz="1100" dirty="0" smtClean="0">
                <a:solidFill>
                  <a:srgbClr val="000000"/>
                </a:solidFill>
              </a:rPr>
              <a:t>     в </a:t>
            </a:r>
            <a:r>
              <a:rPr lang="ru-RU" sz="1100" dirty="0">
                <a:solidFill>
                  <a:srgbClr val="000000"/>
                </a:solidFill>
              </a:rPr>
              <a:t>том числе биохимических и гематологических - </a:t>
            </a:r>
            <a:r>
              <a:rPr lang="ru-RU" sz="1100" b="1" dirty="0">
                <a:solidFill>
                  <a:srgbClr val="006263"/>
                </a:solidFill>
              </a:rPr>
              <a:t>35 млрд руб.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7E86A5B-1552-451C-A6F7-D6C2226BF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989504"/>
              </p:ext>
            </p:extLst>
          </p:nvPr>
        </p:nvGraphicFramePr>
        <p:xfrm>
          <a:off x="5475662" y="559954"/>
          <a:ext cx="3543921" cy="193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аймлайн создается на основе таблицы. Число дат соответствует числу ячеек в строке"/>
          <p:cNvSpPr txBox="1">
            <a:spLocks/>
          </p:cNvSpPr>
          <p:nvPr/>
        </p:nvSpPr>
        <p:spPr>
          <a:xfrm>
            <a:off x="2517795" y="161127"/>
            <a:ext cx="5672794" cy="219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-9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eometria Medium"/>
              </a:defRPr>
            </a:lvl9pPr>
          </a:lstStyle>
          <a:p>
            <a:pPr hangingPunct="1"/>
            <a:r>
              <a:rPr lang="ru-RU" sz="1800" b="1" spc="-34" dirty="0">
                <a:latin typeface="+mn-lt"/>
              </a:rPr>
              <a:t>РОССИЙСКИЙ РЫНОК РЕАГЕНТОВ ДЛЯ КДИ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491709"/>
              </p:ext>
            </p:extLst>
          </p:nvPr>
        </p:nvGraphicFramePr>
        <p:xfrm>
          <a:off x="5475662" y="2635623"/>
          <a:ext cx="3543921" cy="233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88C1EF-62EF-E9BB-E507-F9AAA7A93E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41545" y="36917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C158AA-98B2-4197-6DBD-6C3CDBAD0868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453539" y="154968"/>
            <a:ext cx="673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34" dirty="0">
                <a:solidFill>
                  <a:srgbClr val="000000"/>
                </a:solidFill>
                <a:ea typeface="+mj-ea"/>
                <a:cs typeface="+mj-cs"/>
                <a:sym typeface="Geometria Medium"/>
              </a:rPr>
              <a:t>ПРОБЛЕМЫ РЫНКА ИННОВАЦИОННОЙ МЕДИЦИНСКОЙ ТЕХНИКИ</a:t>
            </a:r>
            <a:endParaRPr lang="en-RU" b="1" spc="-34" dirty="0">
              <a:solidFill>
                <a:srgbClr val="000000"/>
              </a:solidFill>
              <a:ea typeface="+mj-ea"/>
              <a:cs typeface="+mj-cs"/>
              <a:sym typeface="Geometria Medium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E04385-F1F5-38CA-32D0-088FB039A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44603" y="51556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C158AA-98B2-4197-6DBD-6C3CDBAD0868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4603" y="650738"/>
            <a:ext cx="83993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marR="48625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Слабо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развитая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система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сервиса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отечественной инновационной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медицинской техники,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нехватка квалифицированных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кадров по обслуживанию и ремонту</a:t>
            </a:r>
          </a:p>
          <a:p>
            <a:pPr marL="338138" marR="48625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Неспособность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 большинства российских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производителей </a:t>
            </a: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удовлетворить спрос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на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инновации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, возникающий в здравоохранении</a:t>
            </a:r>
          </a:p>
          <a:p>
            <a:pPr marL="338138" marR="48625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Отсутствие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полного инновационного цикла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в производстве медтехники</a:t>
            </a:r>
          </a:p>
          <a:p>
            <a:pPr marL="338138" marR="48625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Сильная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6263"/>
                </a:solidFill>
                <a:cs typeface="Arial" panose="020B0604020202020204" pitchFamily="34" charset="0"/>
              </a:rPr>
              <a:t>фрагментированность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инфраструктурной среды рынка инновационной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медтехники</a:t>
            </a:r>
            <a:endParaRPr lang="ru-RU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38138" marR="48625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6263"/>
                </a:solidFill>
                <a:cs typeface="Arial" panose="020B0604020202020204" pitchFamily="34" charset="0"/>
              </a:rPr>
              <a:t>Недостаточная корреляция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между </a:t>
            </a:r>
            <a:r>
              <a:rPr lang="ru-RU" sz="1600" b="1" dirty="0" smtClean="0">
                <a:solidFill>
                  <a:srgbClr val="006263"/>
                </a:solidFill>
                <a:cs typeface="Arial" panose="020B0604020202020204" pitchFamily="34" charset="0"/>
              </a:rPr>
              <a:t>ассортиментом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производителей и текущим </a:t>
            </a:r>
            <a:r>
              <a:rPr lang="ru-RU" sz="1600" b="1" dirty="0" smtClean="0">
                <a:solidFill>
                  <a:srgbClr val="006263"/>
                </a:solidFill>
                <a:cs typeface="Arial" panose="020B0604020202020204" pitchFamily="34" charset="0"/>
              </a:rPr>
              <a:t>спросом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потребителей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на рынке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медтехники</a:t>
            </a:r>
            <a:endParaRPr lang="ru-RU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38138" marR="48625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6263"/>
                </a:solidFill>
                <a:cs typeface="Arial" panose="020B0604020202020204" pitchFamily="34" charset="0"/>
              </a:rPr>
              <a:t>Недостаточность </a:t>
            </a: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государственного контроля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за исполнением целевых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параметров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и результатов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разработанных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стратегических нормативно-правовых актов по развитию отрасли</a:t>
            </a:r>
          </a:p>
          <a:p>
            <a:pPr marL="338138" marR="48625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Малая доля </a:t>
            </a:r>
            <a:r>
              <a:rPr lang="ru-RU" sz="1600" b="1" dirty="0" smtClean="0">
                <a:solidFill>
                  <a:srgbClr val="006263"/>
                </a:solidFill>
                <a:cs typeface="Arial" panose="020B0604020202020204" pitchFamily="34" charset="0"/>
              </a:rPr>
              <a:t>высокотехнологичной </a:t>
            </a:r>
            <a:r>
              <a:rPr lang="ru-RU" sz="1400" dirty="0">
                <a:cs typeface="Arial" panose="020B0604020202020204" pitchFamily="34" charset="0"/>
              </a:rPr>
              <a:t>продукции</a:t>
            </a:r>
            <a:r>
              <a:rPr lang="ru-RU" sz="1400" b="1" dirty="0">
                <a:solidFill>
                  <a:srgbClr val="006263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в производстве</a:t>
            </a:r>
          </a:p>
          <a:p>
            <a:pPr marL="338138" marR="48625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6263"/>
                </a:solidFill>
                <a:cs typeface="Arial" panose="020B0604020202020204" pitchFamily="34" charset="0"/>
              </a:rPr>
              <a:t>Низкая </a:t>
            </a:r>
            <a:r>
              <a:rPr lang="ru-RU" sz="1600" b="1" dirty="0">
                <a:solidFill>
                  <a:srgbClr val="006263"/>
                </a:solidFill>
                <a:cs typeface="Arial" panose="020B0604020202020204" pitchFamily="34" charset="0"/>
              </a:rPr>
              <a:t>конкурентоспособность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продукции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отечественной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медтехники на глобальном 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рынке</a:t>
            </a:r>
            <a:endParaRPr lang="ru-R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580617" y="132464"/>
            <a:ext cx="579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34" dirty="0">
                <a:solidFill>
                  <a:srgbClr val="000000"/>
                </a:solidFill>
                <a:ea typeface="+mj-ea"/>
                <a:cs typeface="+mj-cs"/>
              </a:rPr>
              <a:t>ПРИНЦИПЫ РАЗВИТИЯ РЫНКА МЕДИЦИНСКОЙ ТЕХНИКИ</a:t>
            </a:r>
            <a:endParaRPr lang="en-RU" b="1" spc="-34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E04385-F1F5-38CA-32D0-088FB039A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72956" y="64532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C158AA-98B2-4197-6DBD-6C3CDBAD0868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9766" y="927066"/>
            <a:ext cx="2573363" cy="36147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3390" y="1030551"/>
            <a:ext cx="635132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4799" indent="-285750">
              <a:lnSpc>
                <a:spcPct val="150000"/>
              </a:lnSpc>
              <a:spcBef>
                <a:spcPts val="600"/>
              </a:spcBef>
              <a:buClr>
                <a:srgbClr val="004356"/>
              </a:buClr>
              <a:buSzPct val="150000"/>
              <a:buFont typeface="Wingdings" panose="05000000000000000000" pitchFamily="2" charset="2"/>
              <a:buChar char="§"/>
              <a:tabLst>
                <a:tab pos="224314" algn="l"/>
                <a:tab pos="224790" algn="l"/>
              </a:tabLst>
            </a:pPr>
            <a:r>
              <a:rPr lang="ru-RU" sz="1600" b="1" dirty="0" smtClean="0">
                <a:cs typeface="Arial" panose="020B0604020202020204" pitchFamily="34" charset="0"/>
              </a:rPr>
              <a:t>Принцип </a:t>
            </a:r>
            <a:r>
              <a:rPr lang="ru-RU" sz="1600" b="1" dirty="0">
                <a:cs typeface="Arial" panose="020B0604020202020204" pitchFamily="34" charset="0"/>
              </a:rPr>
              <a:t>снижения себестоимости</a:t>
            </a:r>
          </a:p>
          <a:p>
            <a:pPr marL="294799" indent="-285750">
              <a:lnSpc>
                <a:spcPct val="150000"/>
              </a:lnSpc>
              <a:spcBef>
                <a:spcPts val="600"/>
              </a:spcBef>
              <a:buClr>
                <a:srgbClr val="004356"/>
              </a:buClr>
              <a:buSzPct val="150000"/>
              <a:buFont typeface="Wingdings" panose="05000000000000000000" pitchFamily="2" charset="2"/>
              <a:buChar char="§"/>
              <a:tabLst>
                <a:tab pos="224314" algn="l"/>
                <a:tab pos="224790" algn="l"/>
              </a:tabLst>
            </a:pPr>
            <a:r>
              <a:rPr lang="ru-RU" sz="1600" b="1" dirty="0">
                <a:cs typeface="Arial" panose="020B0604020202020204" pitchFamily="34" charset="0"/>
              </a:rPr>
              <a:t>Ресурсосбережение</a:t>
            </a:r>
          </a:p>
          <a:p>
            <a:pPr marL="294799" indent="-285750">
              <a:lnSpc>
                <a:spcPct val="150000"/>
              </a:lnSpc>
              <a:spcBef>
                <a:spcPts val="600"/>
              </a:spcBef>
              <a:buClr>
                <a:srgbClr val="004356"/>
              </a:buClr>
              <a:buSzPct val="150000"/>
              <a:buFont typeface="Wingdings" panose="05000000000000000000" pitchFamily="2" charset="2"/>
              <a:buChar char="§"/>
              <a:tabLst>
                <a:tab pos="224314" algn="l"/>
                <a:tab pos="224790" algn="l"/>
              </a:tabLst>
            </a:pPr>
            <a:r>
              <a:rPr lang="ru-RU" sz="1600" b="1" dirty="0">
                <a:cs typeface="Arial" panose="020B0604020202020204" pitchFamily="34" charset="0"/>
              </a:rPr>
              <a:t>Оптимизация номенклатуры</a:t>
            </a:r>
          </a:p>
          <a:p>
            <a:pPr marL="294799" indent="-285750">
              <a:lnSpc>
                <a:spcPct val="150000"/>
              </a:lnSpc>
              <a:spcBef>
                <a:spcPts val="600"/>
              </a:spcBef>
              <a:buClr>
                <a:srgbClr val="004356"/>
              </a:buClr>
              <a:buSzPct val="150000"/>
              <a:buFont typeface="Wingdings" panose="05000000000000000000" pitchFamily="2" charset="2"/>
              <a:buChar char="§"/>
              <a:tabLst>
                <a:tab pos="224314" algn="l"/>
                <a:tab pos="224790" algn="l"/>
              </a:tabLst>
            </a:pPr>
            <a:r>
              <a:rPr lang="ru-RU" sz="1600" b="1" dirty="0">
                <a:cs typeface="Arial" panose="020B0604020202020204" pitchFamily="34" charset="0"/>
              </a:rPr>
              <a:t>Уменьшение длительности производственного цикла</a:t>
            </a:r>
          </a:p>
          <a:p>
            <a:pPr marL="294799" marR="2397919" indent="-285750">
              <a:lnSpc>
                <a:spcPct val="150000"/>
              </a:lnSpc>
              <a:spcBef>
                <a:spcPts val="600"/>
              </a:spcBef>
              <a:buClr>
                <a:srgbClr val="004356"/>
              </a:buClr>
              <a:buSzPct val="150000"/>
              <a:buFont typeface="Wingdings" panose="05000000000000000000" pitchFamily="2" charset="2"/>
              <a:buChar char="§"/>
              <a:tabLst>
                <a:tab pos="224314" algn="l"/>
                <a:tab pos="224790" algn="l"/>
              </a:tabLst>
            </a:pPr>
            <a:r>
              <a:rPr lang="ru-RU" sz="1600" b="1" dirty="0">
                <a:cs typeface="Arial" panose="020B0604020202020204" pitchFamily="34" charset="0"/>
              </a:rPr>
              <a:t>Локализация производства на </a:t>
            </a:r>
            <a:r>
              <a:rPr lang="ru-RU" sz="1600" b="1" dirty="0" smtClean="0">
                <a:cs typeface="Arial" panose="020B0604020202020204" pitchFamily="34" charset="0"/>
              </a:rPr>
              <a:t>основе </a:t>
            </a:r>
            <a:r>
              <a:rPr lang="ru-RU" sz="1600" b="1" dirty="0" err="1" smtClean="0">
                <a:cs typeface="Arial" panose="020B0604020202020204" pitchFamily="34" charset="0"/>
              </a:rPr>
              <a:t>импортозамещения</a:t>
            </a:r>
            <a:endParaRPr lang="ru-RU" sz="1600" b="1" dirty="0">
              <a:cs typeface="Arial" panose="020B0604020202020204" pitchFamily="34" charset="0"/>
            </a:endParaRPr>
          </a:p>
          <a:p>
            <a:pPr marL="294799" marR="2336483" indent="-285750">
              <a:lnSpc>
                <a:spcPct val="150000"/>
              </a:lnSpc>
              <a:spcBef>
                <a:spcPts val="600"/>
              </a:spcBef>
              <a:buClr>
                <a:srgbClr val="004356"/>
              </a:buClr>
              <a:buSzPct val="150000"/>
              <a:buFont typeface="Wingdings" panose="05000000000000000000" pitchFamily="2" charset="2"/>
              <a:buChar char="§"/>
              <a:tabLst>
                <a:tab pos="224314" algn="l"/>
                <a:tab pos="224790" algn="l"/>
              </a:tabLst>
            </a:pPr>
            <a:r>
              <a:rPr lang="ru-RU" sz="1600" b="1" dirty="0">
                <a:cs typeface="Arial" panose="020B0604020202020204" pitchFamily="34" charset="0"/>
              </a:rPr>
              <a:t>Принцип приоритетного </a:t>
            </a:r>
            <a:r>
              <a:rPr lang="ru-RU" sz="1600" b="1" dirty="0" smtClean="0">
                <a:cs typeface="Arial" panose="020B0604020202020204" pitchFamily="34" charset="0"/>
              </a:rPr>
              <a:t>производства инновационной </a:t>
            </a:r>
            <a:r>
              <a:rPr lang="ru-RU" sz="1600" b="1" dirty="0">
                <a:cs typeface="Arial" panose="020B0604020202020204" pitchFamily="34" charset="0"/>
              </a:rPr>
              <a:t>медтехники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772956" y="927067"/>
            <a:ext cx="8190173" cy="36147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492461" y="193042"/>
            <a:ext cx="673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34" dirty="0" smtClean="0">
                <a:solidFill>
                  <a:srgbClr val="000000"/>
                </a:solidFill>
                <a:ea typeface="+mj-ea"/>
                <a:cs typeface="+mj-cs"/>
              </a:rPr>
              <a:t>НАПРАВЛЕНИЯ </a:t>
            </a:r>
            <a:r>
              <a:rPr lang="ru-RU" b="1" spc="-34" dirty="0">
                <a:solidFill>
                  <a:srgbClr val="000000"/>
                </a:solidFill>
                <a:ea typeface="+mj-ea"/>
                <a:cs typeface="+mj-cs"/>
              </a:rPr>
              <a:t>РАЗВИТИЯ РЫНКА ИННОВАЦИОННОЙ </a:t>
            </a:r>
            <a:r>
              <a:rPr lang="ru-RU" b="1" spc="-34" dirty="0" smtClean="0">
                <a:solidFill>
                  <a:srgbClr val="000000"/>
                </a:solidFill>
                <a:ea typeface="+mj-ea"/>
                <a:cs typeface="+mj-cs"/>
              </a:rPr>
              <a:t>МЕДТЕХНИКИ</a:t>
            </a:r>
            <a:endParaRPr lang="en-RU" b="1" spc="-34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E04385-F1F5-38CA-32D0-088FB039A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83525" y="89630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C158AA-98B2-4197-6DBD-6C3CDBAD0868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4231" y="773446"/>
            <a:ext cx="84697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508159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Повышение точности диагностики и комфортности приема лекарственных препаратов  за счет применения инновационных техники и технологий</a:t>
            </a:r>
          </a:p>
          <a:p>
            <a:pPr marL="180975" marR="292894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Появление на рынке производства медицинской техники новых производителей из других  отраслей</a:t>
            </a:r>
          </a:p>
          <a:p>
            <a:pPr marL="180975" marR="512921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Рост потребления телемедицинских услуг и необходимость обеспечения данных услуг  необходимым оборудованием</a:t>
            </a:r>
          </a:p>
          <a:p>
            <a:pPr marL="180975" marR="513874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Рост спроса на домашнюю медицинскую технику для контроля жизненных параметров  и улучшения качества жизни, в том числе с применением технологий Индустрии 4.0.</a:t>
            </a:r>
          </a:p>
          <a:p>
            <a:pPr marL="180975" marR="446723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Переход к электронному документообороту с использованием устройств, позволяющих  идентифицировать биометрические данные пользователя</a:t>
            </a:r>
          </a:p>
          <a:p>
            <a:pPr marL="180975" marR="200501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Появление уникальных идентификационных меток устройств и отдельных видов продукции  для взаимодействия в рамках Интернета вещей.</a:t>
            </a:r>
          </a:p>
          <a:p>
            <a:pPr marL="180975" marR="3810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Рост доли медицинской техники, производитель которой обеспечивает полный жизненный цикл  изделия от </a:t>
            </a:r>
            <a:r>
              <a:rPr lang="ru-RU" sz="1400" dirty="0" smtClean="0">
                <a:cs typeface="Arial" panose="020B0604020202020204" pitchFamily="34" charset="0"/>
              </a:rPr>
              <a:t>проектирования </a:t>
            </a:r>
            <a:r>
              <a:rPr lang="ru-RU" sz="1400" dirty="0">
                <a:cs typeface="Arial" panose="020B0604020202020204" pitchFamily="34" charset="0"/>
              </a:rPr>
              <a:t>до утилизации</a:t>
            </a:r>
          </a:p>
          <a:p>
            <a:pPr marL="180975" marR="249079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Увеличение популярности </a:t>
            </a:r>
            <a:r>
              <a:rPr lang="ru-RU" sz="1400" dirty="0" err="1">
                <a:cs typeface="Arial" panose="020B0604020202020204" pitchFamily="34" charset="0"/>
              </a:rPr>
              <a:t>радиомедицины</a:t>
            </a:r>
            <a:r>
              <a:rPr lang="ru-RU" sz="1400" dirty="0">
                <a:cs typeface="Arial" panose="020B0604020202020204" pitchFamily="34" charset="0"/>
              </a:rPr>
              <a:t> для проведения диагностических исследований  и лечебных манипуляций</a:t>
            </a:r>
          </a:p>
          <a:p>
            <a:pPr marL="180975" marR="249079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Применение возможностей промышленного дизайна для повышения конкурентоспособности  медицинской техники.</a:t>
            </a:r>
          </a:p>
          <a:p>
            <a:pPr marL="180975" marR="91916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Активное применение 3D-технологий для производства индивидуальных </a:t>
            </a:r>
            <a:r>
              <a:rPr lang="ru-RU" sz="1400" dirty="0" err="1">
                <a:cs typeface="Arial" panose="020B0604020202020204" pitchFamily="34" charset="0"/>
              </a:rPr>
              <a:t>имплантов</a:t>
            </a:r>
            <a:r>
              <a:rPr lang="ru-RU" sz="1400" dirty="0">
                <a:cs typeface="Arial" panose="020B0604020202020204" pitchFamily="34" charset="0"/>
              </a:rPr>
              <a:t>, протезов  и других изделий</a:t>
            </a:r>
          </a:p>
          <a:p>
            <a:pPr marL="180975" marR="145733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Использование достижений биотехнологий, генетической инженерии, робототехники и других  новых направлений для производства медицинской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5343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457793" y="171465"/>
            <a:ext cx="54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25" b="1" spc="-34" dirty="0">
                <a:solidFill>
                  <a:srgbClr val="000000"/>
                </a:solidFill>
                <a:latin typeface="Geometria" panose="020B0503020204020204" pitchFamily="34" charset="-52"/>
                <a:ea typeface="+mj-ea"/>
                <a:cs typeface="+mj-cs"/>
              </a:rPr>
              <a:t>«</a:t>
            </a:r>
            <a:r>
              <a:rPr lang="ru-RU" b="1" spc="-34" dirty="0">
                <a:solidFill>
                  <a:srgbClr val="000000"/>
                </a:solidFill>
                <a:ea typeface="+mj-ea"/>
                <a:cs typeface="+mj-cs"/>
              </a:rPr>
              <a:t>ДОРОЖНАЯ КАРТА» ПРОДВИЖЕНИЯ </a:t>
            </a:r>
            <a:r>
              <a:rPr lang="ru-RU" b="1" spc="-34" dirty="0">
                <a:solidFill>
                  <a:srgbClr val="000000"/>
                </a:solidFill>
                <a:ea typeface="+mj-ea"/>
                <a:cs typeface="+mj-cs"/>
              </a:rPr>
              <a:t>МЕДИЗДЕЛИЙ</a:t>
            </a:r>
            <a:endParaRPr lang="en-RU" b="1" spc="-34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045656-F728-33D1-CE9D-7976DEF2C308}"/>
              </a:ext>
            </a:extLst>
          </p:cNvPr>
          <p:cNvSpPr txBox="1"/>
          <p:nvPr/>
        </p:nvSpPr>
        <p:spPr>
          <a:xfrm>
            <a:off x="1811383" y="1516563"/>
            <a:ext cx="2386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Маркетинговое исследование рынка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00951-7855-9328-7877-529090CD7CEB}"/>
              </a:ext>
            </a:extLst>
          </p:cNvPr>
          <p:cNvSpPr txBox="1"/>
          <p:nvPr/>
        </p:nvSpPr>
        <p:spPr>
          <a:xfrm>
            <a:off x="1811383" y="2217989"/>
            <a:ext cx="2386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Разработка регуляторной стратегии вывода на рынок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F1315-1105-B05E-2AE9-F76E33E3D3F8}"/>
              </a:ext>
            </a:extLst>
          </p:cNvPr>
          <p:cNvSpPr txBox="1"/>
          <p:nvPr/>
        </p:nvSpPr>
        <p:spPr>
          <a:xfrm>
            <a:off x="1811383" y="2939931"/>
            <a:ext cx="2386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Подготовка и организация производства 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7E60E-D213-3AC5-1A0C-94A70600B786}"/>
              </a:ext>
            </a:extLst>
          </p:cNvPr>
          <p:cNvSpPr txBox="1"/>
          <p:nvPr/>
        </p:nvSpPr>
        <p:spPr>
          <a:xfrm>
            <a:off x="1811383" y="3661873"/>
            <a:ext cx="2386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Сопровождения в процессе разработки технической документации на 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0EB53-B2F5-24BE-23A2-735CD0712434}"/>
              </a:ext>
            </a:extLst>
          </p:cNvPr>
          <p:cNvSpPr txBox="1"/>
          <p:nvPr/>
        </p:nvSpPr>
        <p:spPr>
          <a:xfrm>
            <a:off x="5426509" y="1519889"/>
            <a:ext cx="2575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Подготовка документов для государственной регистрации 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EA03F-C0B3-FE0A-ED6A-3A3779F1F51E}"/>
              </a:ext>
            </a:extLst>
          </p:cNvPr>
          <p:cNvSpPr txBox="1"/>
          <p:nvPr/>
        </p:nvSpPr>
        <p:spPr>
          <a:xfrm>
            <a:off x="5451895" y="2313750"/>
            <a:ext cx="2386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Вывод МИ на рынок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E8102-05BB-24F7-7240-2E05F3FF4FD4}"/>
              </a:ext>
            </a:extLst>
          </p:cNvPr>
          <p:cNvSpPr txBox="1"/>
          <p:nvPr/>
        </p:nvSpPr>
        <p:spPr>
          <a:xfrm>
            <a:off x="5470728" y="4235996"/>
            <a:ext cx="2386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Утилизация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3C705-E2FA-3A04-E5EB-E63FF5411746}"/>
              </a:ext>
            </a:extLst>
          </p:cNvPr>
          <p:cNvSpPr txBox="1"/>
          <p:nvPr/>
        </p:nvSpPr>
        <p:spPr>
          <a:xfrm>
            <a:off x="5461258" y="2827082"/>
            <a:ext cx="2386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Взаимодействие с регуляторами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83C8CD-F997-5B83-9BCC-D19844F18063}"/>
              </a:ext>
            </a:extLst>
          </p:cNvPr>
          <p:cNvSpPr txBox="1"/>
          <p:nvPr/>
        </p:nvSpPr>
        <p:spPr>
          <a:xfrm>
            <a:off x="5461258" y="3514682"/>
            <a:ext cx="2386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Дистрибуция и сервисная поддержка</a:t>
            </a:r>
          </a:p>
        </p:txBody>
      </p:sp>
      <p:pic>
        <p:nvPicPr>
          <p:cNvPr id="8" name="Рисунок 7" descr="Презентация с круговой диаграммой">
            <a:extLst>
              <a:ext uri="{FF2B5EF4-FFF2-40B4-BE49-F238E27FC236}">
                <a16:creationId xmlns:a16="http://schemas.microsoft.com/office/drawing/2014/main" id="{BB9931DE-8A73-7DC3-1954-15BDDDDFC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22022" y="1478153"/>
            <a:ext cx="505317" cy="505317"/>
          </a:xfrm>
          <a:prstGeom prst="rect">
            <a:avLst/>
          </a:prstGeom>
        </p:spPr>
      </p:pic>
      <p:pic>
        <p:nvPicPr>
          <p:cNvPr id="19" name="Рисунок 18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E6D1F0D5-03A3-105A-C7B6-35A6723B7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2022" y="2203569"/>
            <a:ext cx="505317" cy="505317"/>
          </a:xfrm>
          <a:prstGeom prst="rect">
            <a:avLst/>
          </a:prstGeom>
        </p:spPr>
      </p:pic>
      <p:pic>
        <p:nvPicPr>
          <p:cNvPr id="21" name="Рисунок 20" descr="Одна шестеренка">
            <a:extLst>
              <a:ext uri="{FF2B5EF4-FFF2-40B4-BE49-F238E27FC236}">
                <a16:creationId xmlns:a16="http://schemas.microsoft.com/office/drawing/2014/main" id="{9DE84F15-8B1D-E288-51C4-3F58FCB11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14883" y="2929933"/>
            <a:ext cx="505317" cy="505317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A2C9AB2-9997-E65E-B522-0BAFC010E60F}"/>
              </a:ext>
            </a:extLst>
          </p:cNvPr>
          <p:cNvGrpSpPr/>
          <p:nvPr/>
        </p:nvGrpSpPr>
        <p:grpSpPr>
          <a:xfrm>
            <a:off x="1193074" y="3742606"/>
            <a:ext cx="634265" cy="553998"/>
            <a:chOff x="1210381" y="3703535"/>
            <a:chExt cx="616958" cy="588401"/>
          </a:xfrm>
          <a:solidFill>
            <a:srgbClr val="004356"/>
          </a:solidFill>
        </p:grpSpPr>
        <p:pic>
          <p:nvPicPr>
            <p:cNvPr id="23" name="Рисунок 22" descr="Договор (справа налево)">
              <a:extLst>
                <a:ext uri="{FF2B5EF4-FFF2-40B4-BE49-F238E27FC236}">
                  <a16:creationId xmlns:a16="http://schemas.microsoft.com/office/drawing/2014/main" id="{B3824438-F51F-C256-E916-7BFA292E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463040" y="3703535"/>
              <a:ext cx="364299" cy="364299"/>
            </a:xfrm>
            <a:prstGeom prst="rect">
              <a:avLst/>
            </a:prstGeom>
          </p:spPr>
        </p:pic>
        <p:pic>
          <p:nvPicPr>
            <p:cNvPr id="28" name="Рисунок 27" descr="Одна шестеренка">
              <a:extLst>
                <a:ext uri="{FF2B5EF4-FFF2-40B4-BE49-F238E27FC236}">
                  <a16:creationId xmlns:a16="http://schemas.microsoft.com/office/drawing/2014/main" id="{C5032296-21F5-30C7-3B62-E3C1DB6F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10381" y="3786619"/>
              <a:ext cx="505317" cy="505317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01BB494-7850-06E0-9BD0-FCB1D9ADDC3F}"/>
              </a:ext>
            </a:extLst>
          </p:cNvPr>
          <p:cNvGrpSpPr/>
          <p:nvPr/>
        </p:nvGrpSpPr>
        <p:grpSpPr>
          <a:xfrm>
            <a:off x="4978185" y="3425865"/>
            <a:ext cx="439053" cy="591913"/>
            <a:chOff x="5769210" y="3279421"/>
            <a:chExt cx="522003" cy="746293"/>
          </a:xfrm>
          <a:solidFill>
            <a:srgbClr val="004356"/>
          </a:solidFill>
        </p:grpSpPr>
        <p:pic>
          <p:nvPicPr>
            <p:cNvPr id="27" name="Рисунок 26" descr="Открытая ладонь">
              <a:extLst>
                <a:ext uri="{FF2B5EF4-FFF2-40B4-BE49-F238E27FC236}">
                  <a16:creationId xmlns:a16="http://schemas.microsoft.com/office/drawing/2014/main" id="{8916D0DD-6115-21B0-3564-5057B04B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769210" y="3520397"/>
              <a:ext cx="505317" cy="505317"/>
            </a:xfrm>
            <a:prstGeom prst="rect">
              <a:avLst/>
            </a:prstGeom>
          </p:spPr>
        </p:pic>
        <p:pic>
          <p:nvPicPr>
            <p:cNvPr id="29" name="Рисунок 28" descr="Одна шестеренка">
              <a:extLst>
                <a:ext uri="{FF2B5EF4-FFF2-40B4-BE49-F238E27FC236}">
                  <a16:creationId xmlns:a16="http://schemas.microsoft.com/office/drawing/2014/main" id="{927113A0-81B7-6E7E-9B3A-02C065783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785896" y="3279421"/>
              <a:ext cx="505317" cy="50531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0F2BC9D-CFFE-730B-D53F-90074682EF86}"/>
              </a:ext>
            </a:extLst>
          </p:cNvPr>
          <p:cNvGrpSpPr/>
          <p:nvPr/>
        </p:nvGrpSpPr>
        <p:grpSpPr>
          <a:xfrm>
            <a:off x="4962388" y="2250109"/>
            <a:ext cx="454758" cy="467437"/>
            <a:chOff x="4314877" y="2259990"/>
            <a:chExt cx="505317" cy="569273"/>
          </a:xfrm>
          <a:solidFill>
            <a:srgbClr val="004356"/>
          </a:solidFill>
        </p:grpSpPr>
        <p:pic>
          <p:nvPicPr>
            <p:cNvPr id="25" name="Рисунок 24" descr="Ракета">
              <a:extLst>
                <a:ext uri="{FF2B5EF4-FFF2-40B4-BE49-F238E27FC236}">
                  <a16:creationId xmlns:a16="http://schemas.microsoft.com/office/drawing/2014/main" id="{D4C8D1EE-C137-CA13-46BE-1BA8D4F6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4477887" y="2259990"/>
              <a:ext cx="342307" cy="342307"/>
            </a:xfrm>
            <a:prstGeom prst="rect">
              <a:avLst/>
            </a:prstGeom>
          </p:spPr>
        </p:pic>
        <p:pic>
          <p:nvPicPr>
            <p:cNvPr id="33" name="Рисунок 32" descr="Фабрика">
              <a:extLst>
                <a:ext uri="{FF2B5EF4-FFF2-40B4-BE49-F238E27FC236}">
                  <a16:creationId xmlns:a16="http://schemas.microsoft.com/office/drawing/2014/main" id="{79901ABB-E1BB-08B0-4686-C05BAA82A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4314877" y="2323946"/>
              <a:ext cx="505317" cy="505317"/>
            </a:xfrm>
            <a:prstGeom prst="rect">
              <a:avLst/>
            </a:prstGeom>
          </p:spPr>
        </p:pic>
      </p:grpSp>
      <p:pic>
        <p:nvPicPr>
          <p:cNvPr id="39" name="Рисунок 38" descr="Знак переработки">
            <a:extLst>
              <a:ext uri="{FF2B5EF4-FFF2-40B4-BE49-F238E27FC236}">
                <a16:creationId xmlns:a16="http://schemas.microsoft.com/office/drawing/2014/main" id="{D1121D62-4033-48AF-874D-85A9B7B80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955941" y="4109483"/>
            <a:ext cx="505317" cy="505317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B2BD07F-2BB0-0603-DABE-15871E6F03B9}"/>
              </a:ext>
            </a:extLst>
          </p:cNvPr>
          <p:cNvGrpSpPr/>
          <p:nvPr/>
        </p:nvGrpSpPr>
        <p:grpSpPr>
          <a:xfrm>
            <a:off x="4963128" y="1537255"/>
            <a:ext cx="505318" cy="505317"/>
            <a:chOff x="4876551" y="2845318"/>
            <a:chExt cx="638554" cy="630484"/>
          </a:xfrm>
        </p:grpSpPr>
        <p:pic>
          <p:nvPicPr>
            <p:cNvPr id="40" name="Рисунок 39" descr="Список">
              <a:extLst>
                <a:ext uri="{FF2B5EF4-FFF2-40B4-BE49-F238E27FC236}">
                  <a16:creationId xmlns:a16="http://schemas.microsoft.com/office/drawing/2014/main" id="{84AF77E3-7E7E-D74E-5965-A10F478E2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5009788" y="2845318"/>
              <a:ext cx="505317" cy="505317"/>
            </a:xfrm>
            <a:prstGeom prst="rect">
              <a:avLst/>
            </a:prstGeom>
          </p:spPr>
        </p:pic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5B8C7F7E-D63F-662C-8663-D753DFB30D7F}"/>
                </a:ext>
              </a:extLst>
            </p:cNvPr>
            <p:cNvGrpSpPr/>
            <p:nvPr/>
          </p:nvGrpSpPr>
          <p:grpSpPr>
            <a:xfrm>
              <a:off x="4937228" y="2907902"/>
              <a:ext cx="505317" cy="505317"/>
              <a:chOff x="5443022" y="1965330"/>
              <a:chExt cx="505317" cy="505317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9C5DF9AF-D052-F945-F2FC-A46E8650922F}"/>
                  </a:ext>
                </a:extLst>
              </p:cNvPr>
              <p:cNvSpPr/>
              <p:nvPr/>
            </p:nvSpPr>
            <p:spPr>
              <a:xfrm>
                <a:off x="5515106" y="2000236"/>
                <a:ext cx="349102" cy="428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 descr="Список">
                <a:extLst>
                  <a:ext uri="{FF2B5EF4-FFF2-40B4-BE49-F238E27FC236}">
                    <a16:creationId xmlns:a16="http://schemas.microsoft.com/office/drawing/2014/main" id="{02207971-39FC-5912-2B32-D21F8E5ED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443022" y="1965330"/>
                <a:ext cx="505317" cy="505317"/>
              </a:xfrm>
              <a:prstGeom prst="rect">
                <a:avLst/>
              </a:prstGeom>
            </p:spPr>
          </p:pic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4ACB1549-5BBF-C3D7-3314-5EB7DDCECFF5}"/>
                </a:ext>
              </a:extLst>
            </p:cNvPr>
            <p:cNvGrpSpPr/>
            <p:nvPr/>
          </p:nvGrpSpPr>
          <p:grpSpPr>
            <a:xfrm>
              <a:off x="4876551" y="2970485"/>
              <a:ext cx="505317" cy="505317"/>
              <a:chOff x="5443022" y="1965330"/>
              <a:chExt cx="505317" cy="505317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404A49E4-34FC-831A-5801-BA9D8488D7A3}"/>
                  </a:ext>
                </a:extLst>
              </p:cNvPr>
              <p:cNvSpPr/>
              <p:nvPr/>
            </p:nvSpPr>
            <p:spPr>
              <a:xfrm>
                <a:off x="5515106" y="2000236"/>
                <a:ext cx="349102" cy="428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 descr="Список">
                <a:extLst>
                  <a:ext uri="{FF2B5EF4-FFF2-40B4-BE49-F238E27FC236}">
                    <a16:creationId xmlns:a16="http://schemas.microsoft.com/office/drawing/2014/main" id="{04568320-BF94-5FC2-3B9D-5BC170CA3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p:blipFill>
            <p:spPr>
              <a:xfrm>
                <a:off x="5443022" y="1965330"/>
                <a:ext cx="505317" cy="505317"/>
              </a:xfrm>
              <a:prstGeom prst="rect">
                <a:avLst/>
              </a:prstGeom>
            </p:spPr>
          </p:pic>
        </p:grpSp>
      </p:grpSp>
      <p:pic>
        <p:nvPicPr>
          <p:cNvPr id="51" name="Рисунок 50" descr="Рукопожатие">
            <a:extLst>
              <a:ext uri="{FF2B5EF4-FFF2-40B4-BE49-F238E27FC236}">
                <a16:creationId xmlns:a16="http://schemas.microsoft.com/office/drawing/2014/main" id="{B9A00CFC-C785-6AD0-97A7-6FDC772336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946471" y="2832312"/>
            <a:ext cx="530598" cy="53059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87E1FB-E587-077B-3E71-828E54C6077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85612" y="76123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4BDA59-CA10-2084-81F6-6BCC009AF282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3B459-6BBF-E1D1-3950-5BC179ECE3D3}"/>
              </a:ext>
            </a:extLst>
          </p:cNvPr>
          <p:cNvSpPr txBox="1"/>
          <p:nvPr/>
        </p:nvSpPr>
        <p:spPr>
          <a:xfrm>
            <a:off x="2506045" y="121511"/>
            <a:ext cx="44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34" dirty="0">
                <a:solidFill>
                  <a:srgbClr val="000000"/>
                </a:solidFill>
                <a:ea typeface="+mj-ea"/>
                <a:cs typeface="+mj-cs"/>
              </a:rPr>
              <a:t>ТЕПЛОВАЯ </a:t>
            </a:r>
            <a:r>
              <a:rPr lang="ru-RU" b="1" spc="-34" dirty="0">
                <a:solidFill>
                  <a:srgbClr val="000000"/>
                </a:solidFill>
                <a:ea typeface="+mj-ea"/>
                <a:cs typeface="+mj-cs"/>
              </a:rPr>
              <a:t>КАРТА</a:t>
            </a:r>
            <a:endParaRPr lang="en-RU" b="1" spc="-34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F684DB1-EC55-BBF1-E550-E82DA03B954E}"/>
              </a:ext>
            </a:extLst>
          </p:cNvPr>
          <p:cNvGrpSpPr/>
          <p:nvPr/>
        </p:nvGrpSpPr>
        <p:grpSpPr>
          <a:xfrm>
            <a:off x="797109" y="1148317"/>
            <a:ext cx="8226554" cy="3396363"/>
            <a:chOff x="246887" y="930900"/>
            <a:chExt cx="11698227" cy="4527542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C9211A44-D7FC-0C08-E6F0-B191E61BBD17}"/>
                </a:ext>
              </a:extLst>
            </p:cNvPr>
            <p:cNvGrpSpPr/>
            <p:nvPr/>
          </p:nvGrpSpPr>
          <p:grpSpPr>
            <a:xfrm>
              <a:off x="246887" y="930901"/>
              <a:ext cx="3665180" cy="4525894"/>
              <a:chOff x="134663" y="918801"/>
              <a:chExt cx="2797724" cy="5313950"/>
            </a:xfrm>
          </p:grpSpPr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2E4B9562-247B-F6C2-F81A-D4EC3B25776F}"/>
                  </a:ext>
                </a:extLst>
              </p:cNvPr>
              <p:cNvSpPr/>
              <p:nvPr/>
            </p:nvSpPr>
            <p:spPr>
              <a:xfrm>
                <a:off x="134664" y="918801"/>
                <a:ext cx="2797723" cy="2182085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sz="105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Группа №1</a:t>
                </a:r>
                <a:endParaRPr lang="en-US" sz="105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just"/>
                <a:r>
                  <a:rPr lang="ru-RU" sz="105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МИ, производство которых есть в РФ, нет рисков прекращения производства из-за дефицита комплектующих производимых за рубежом.</a:t>
                </a:r>
              </a:p>
              <a:p>
                <a:pPr algn="just"/>
                <a:r>
                  <a:rPr lang="ru-RU" sz="105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Производственные мощности РФ позволяют удовлетворить запрос полностью.</a:t>
                </a:r>
              </a:p>
            </p:txBody>
          </p:sp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8D033AC5-B83C-0FE5-D617-8C32543526A4}"/>
                  </a:ext>
                </a:extLst>
              </p:cNvPr>
              <p:cNvSpPr/>
              <p:nvPr/>
            </p:nvSpPr>
            <p:spPr>
              <a:xfrm>
                <a:off x="134663" y="3401107"/>
                <a:ext cx="2797723" cy="1020215"/>
              </a:xfrm>
              <a:prstGeom prst="round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Пульсоксиметры, ИВЛ, неонатальные обогреватели и пр.</a:t>
                </a:r>
              </a:p>
            </p:txBody>
          </p: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EC3B26E1-0AE3-4A0A-DA82-0BB0A010AC52}"/>
                  </a:ext>
                </a:extLst>
              </p:cNvPr>
              <p:cNvCxnSpPr>
                <a:cxnSpLocks/>
                <a:stCxn id="37" idx="2"/>
                <a:endCxn id="38" idx="0"/>
              </p:cNvCxnSpPr>
              <p:nvPr/>
            </p:nvCxnSpPr>
            <p:spPr>
              <a:xfrm flipH="1">
                <a:off x="1533525" y="3100886"/>
                <a:ext cx="1" cy="300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D589C540-2429-7F65-BCCE-7300192B3052}"/>
                  </a:ext>
                </a:extLst>
              </p:cNvPr>
              <p:cNvSpPr/>
              <p:nvPr/>
            </p:nvSpPr>
            <p:spPr>
              <a:xfrm>
                <a:off x="134663" y="4762721"/>
                <a:ext cx="2797723" cy="1470030"/>
              </a:xfrm>
              <a:prstGeom prst="round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Обеспечить прямой доступ на рынок в т.ч. через инструмент «единственного поставщика». Дать дополнительные преференции при условии встречных обязательств по расширению номенклатуры не производимой в РФ</a:t>
                </a:r>
                <a:r>
                  <a:rPr lang="ru-RU" sz="1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41" name="Прямая со стрелкой 40">
                <a:extLst>
                  <a:ext uri="{FF2B5EF4-FFF2-40B4-BE49-F238E27FC236}">
                    <a16:creationId xmlns:a16="http://schemas.microsoft.com/office/drawing/2014/main" id="{031F4656-077C-3F89-1E4E-AB5A827A7066}"/>
                  </a:ext>
                </a:extLst>
              </p:cNvPr>
              <p:cNvCxnSpPr>
                <a:cxnSpLocks/>
                <a:stCxn id="38" idx="2"/>
                <a:endCxn id="40" idx="0"/>
              </p:cNvCxnSpPr>
              <p:nvPr/>
            </p:nvCxnSpPr>
            <p:spPr>
              <a:xfrm>
                <a:off x="1533525" y="4421322"/>
                <a:ext cx="0" cy="341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140CDD8-4AEF-676A-DC77-0C0F12DB3642}"/>
                </a:ext>
              </a:extLst>
            </p:cNvPr>
            <p:cNvGrpSpPr/>
            <p:nvPr/>
          </p:nvGrpSpPr>
          <p:grpSpPr>
            <a:xfrm>
              <a:off x="4103342" y="930900"/>
              <a:ext cx="3816440" cy="4527542"/>
              <a:chOff x="3171988" y="831098"/>
              <a:chExt cx="2797724" cy="5373452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0CFB1A51-BBB6-96B1-D954-7072F2890C20}"/>
                  </a:ext>
                </a:extLst>
              </p:cNvPr>
              <p:cNvSpPr/>
              <p:nvPr/>
            </p:nvSpPr>
            <p:spPr>
              <a:xfrm>
                <a:off x="3171989" y="831098"/>
                <a:ext cx="2797723" cy="2205714"/>
              </a:xfrm>
              <a:prstGeom prst="roundRect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ru-RU" sz="105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Группа № 2. </a:t>
                </a:r>
              </a:p>
              <a:p>
                <a:pPr algn="just"/>
                <a:r>
                  <a:rPr lang="ru-RU" sz="105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МИ, которые в РФ не производятся, но могут быть поставлены на производство в короткие сроки или изделия производятся, но производственных мощностей не достаточно для производства на территории РФ.</a:t>
                </a:r>
              </a:p>
              <a:p>
                <a:endParaRPr lang="ru-RU" sz="1000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6C9FBDD6-CF42-4CA0-B640-5A5604B1E188}"/>
                  </a:ext>
                </a:extLst>
              </p:cNvPr>
              <p:cNvSpPr/>
              <p:nvPr/>
            </p:nvSpPr>
            <p:spPr>
              <a:xfrm>
                <a:off x="3171988" y="3312378"/>
                <a:ext cx="2797723" cy="1031263"/>
              </a:xfrm>
              <a:prstGeom prst="round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Реагенты для закрытых систем, одноразовые медицинские изделия из </a:t>
                </a:r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пластиков, диагностического оборудования </a:t>
                </a:r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и пр.</a:t>
                </a:r>
              </a:p>
            </p:txBody>
          </p: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966F7D30-44DD-8AAD-732C-1026A5C77624}"/>
                  </a:ext>
                </a:extLst>
              </p:cNvPr>
              <p:cNvCxnSpPr>
                <a:cxnSpLocks/>
                <a:stCxn id="33" idx="0"/>
                <a:endCxn id="32" idx="2"/>
              </p:cNvCxnSpPr>
              <p:nvPr/>
            </p:nvCxnSpPr>
            <p:spPr>
              <a:xfrm flipV="1">
                <a:off x="4570850" y="3036811"/>
                <a:ext cx="1" cy="275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9EB13919-953E-C41E-1BC9-C9C271166DA1}"/>
                  </a:ext>
                </a:extLst>
              </p:cNvPr>
              <p:cNvSpPr/>
              <p:nvPr/>
            </p:nvSpPr>
            <p:spPr>
              <a:xfrm>
                <a:off x="3171988" y="4734520"/>
                <a:ext cx="2797723" cy="1470030"/>
              </a:xfrm>
              <a:prstGeom prst="round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Обеспечить максимальный доступ на рынок, чтобы загрузить мощности. </a:t>
                </a:r>
              </a:p>
              <a:p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Применить инструменты поддержки для увеличения производственных мощностей.</a:t>
                </a:r>
              </a:p>
            </p:txBody>
          </p:sp>
          <p:cxnSp>
            <p:nvCxnSpPr>
              <p:cNvPr id="36" name="Прямая со стрелкой 35">
                <a:extLst>
                  <a:ext uri="{FF2B5EF4-FFF2-40B4-BE49-F238E27FC236}">
                    <a16:creationId xmlns:a16="http://schemas.microsoft.com/office/drawing/2014/main" id="{5C70C54B-D509-5408-6335-CCEA0D064554}"/>
                  </a:ext>
                </a:extLst>
              </p:cNvPr>
              <p:cNvCxnSpPr>
                <a:cxnSpLocks/>
                <a:stCxn id="33" idx="2"/>
                <a:endCxn id="35" idx="0"/>
              </p:cNvCxnSpPr>
              <p:nvPr/>
            </p:nvCxnSpPr>
            <p:spPr>
              <a:xfrm>
                <a:off x="4570850" y="4343642"/>
                <a:ext cx="0" cy="3908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7A6E4860-D800-87B3-4953-370D34F2C6E1}"/>
                </a:ext>
              </a:extLst>
            </p:cNvPr>
            <p:cNvGrpSpPr/>
            <p:nvPr/>
          </p:nvGrpSpPr>
          <p:grpSpPr>
            <a:xfrm>
              <a:off x="8137485" y="930900"/>
              <a:ext cx="3807629" cy="4517427"/>
              <a:chOff x="6215802" y="830288"/>
              <a:chExt cx="2804210" cy="5387076"/>
            </a:xfrm>
          </p:grpSpPr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D0E6BB6D-6812-BF6E-EC11-194BF026FDF7}"/>
                  </a:ext>
                </a:extLst>
              </p:cNvPr>
              <p:cNvSpPr/>
              <p:nvPr/>
            </p:nvSpPr>
            <p:spPr>
              <a:xfrm>
                <a:off x="6222289" y="830288"/>
                <a:ext cx="2797723" cy="2216257"/>
              </a:xfrm>
              <a:prstGeom prst="roundRect">
                <a:avLst/>
              </a:prstGeom>
              <a:solidFill>
                <a:srgbClr val="CC33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ru-RU" sz="105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Группа № 3. </a:t>
                </a:r>
              </a:p>
              <a:p>
                <a:pPr algn="just"/>
                <a:r>
                  <a:rPr lang="ru-RU" sz="105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МИ, которые не производим и не можем поставить на производство в сжатые сроки.</a:t>
                </a:r>
              </a:p>
            </p:txBody>
          </p:sp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EC3EBCCD-DAD2-BB57-5AF7-FE2914579F0B}"/>
                  </a:ext>
                </a:extLst>
              </p:cNvPr>
              <p:cNvSpPr/>
              <p:nvPr/>
            </p:nvSpPr>
            <p:spPr>
              <a:xfrm>
                <a:off x="6222289" y="3323430"/>
                <a:ext cx="2797723" cy="1036193"/>
              </a:xfrm>
              <a:prstGeom prst="round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Сложные инфузионные системы, аппараты компьютерной томографии, </a:t>
                </a:r>
                <a:r>
                  <a:rPr lang="ru-RU" sz="10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гемоанализаторы</a:t>
                </a:r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и пр.</a:t>
                </a:r>
              </a:p>
            </p:txBody>
          </p: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8F190B67-D688-5ED1-5ED2-CBA9135629A9}"/>
                  </a:ext>
                </a:extLst>
              </p:cNvPr>
              <p:cNvCxnSpPr>
                <a:cxnSpLocks/>
                <a:stCxn id="27" idx="2"/>
                <a:endCxn id="28" idx="0"/>
              </p:cNvCxnSpPr>
              <p:nvPr/>
            </p:nvCxnSpPr>
            <p:spPr>
              <a:xfrm>
                <a:off x="7621150" y="3046545"/>
                <a:ext cx="0" cy="2768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6E157FED-551D-DDE2-8940-BD373613A008}"/>
                  </a:ext>
                </a:extLst>
              </p:cNvPr>
              <p:cNvSpPr/>
              <p:nvPr/>
            </p:nvSpPr>
            <p:spPr>
              <a:xfrm>
                <a:off x="6215802" y="4747333"/>
                <a:ext cx="2797723" cy="1470031"/>
              </a:xfrm>
              <a:prstGeom prst="round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Проработать вопрос о замене медицинских изделий,  закупаемых в недружественных странах на медицинские изделия из дружественных стран.</a:t>
                </a:r>
              </a:p>
            </p:txBody>
          </p:sp>
          <p:cxnSp>
            <p:nvCxnSpPr>
              <p:cNvPr id="31" name="Прямая со стрелкой 30">
                <a:extLst>
                  <a:ext uri="{FF2B5EF4-FFF2-40B4-BE49-F238E27FC236}">
                    <a16:creationId xmlns:a16="http://schemas.microsoft.com/office/drawing/2014/main" id="{C38E6383-C1CC-BBAB-8984-F515A0752E87}"/>
                  </a:ext>
                </a:extLst>
              </p:cNvPr>
              <p:cNvCxnSpPr>
                <a:cxnSpLocks/>
                <a:stCxn id="28" idx="2"/>
                <a:endCxn id="30" idx="0"/>
              </p:cNvCxnSpPr>
              <p:nvPr/>
            </p:nvCxnSpPr>
            <p:spPr>
              <a:xfrm flipH="1">
                <a:off x="7614664" y="4359623"/>
                <a:ext cx="6487" cy="3877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E04385-F1F5-38CA-32D0-088FB039A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673" r="46624" b="82827"/>
          <a:stretch/>
        </p:blipFill>
        <p:spPr bwMode="auto">
          <a:xfrm>
            <a:off x="797109" y="44321"/>
            <a:ext cx="1708936" cy="57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BAFE18-EA03-0C93-1BEF-166063C7911F}"/>
              </a:ext>
            </a:extLst>
          </p:cNvPr>
          <p:cNvSpPr/>
          <p:nvPr/>
        </p:nvSpPr>
        <p:spPr>
          <a:xfrm>
            <a:off x="6655526" y="339634"/>
            <a:ext cx="1920240" cy="26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C158AA-98B2-4197-6DBD-6C3CDBAD0868}"/>
              </a:ext>
            </a:extLst>
          </p:cNvPr>
          <p:cNvSpPr/>
          <p:nvPr/>
        </p:nvSpPr>
        <p:spPr>
          <a:xfrm>
            <a:off x="-45719" y="0"/>
            <a:ext cx="719950" cy="5143500"/>
          </a:xfrm>
          <a:prstGeom prst="rect">
            <a:avLst/>
          </a:prstGeom>
          <a:solidFill>
            <a:srgbClr val="004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4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1403</Words>
  <Application>Microsoft Office PowerPoint</Application>
  <PresentationFormat>Экран (16:9)</PresentationFormat>
  <Paragraphs>161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Geometria</vt:lpstr>
      <vt:lpstr>Geometria </vt:lpstr>
      <vt:lpstr>Geometria Bold</vt:lpstr>
      <vt:lpstr>Geometria Medium</vt:lpstr>
      <vt:lpstr>Geometria-Medium</vt:lpstr>
      <vt:lpstr>Helvetica Neue</vt:lpstr>
      <vt:lpstr>Mabry Pro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Карандашева Валерия Юрьевна</cp:lastModifiedBy>
  <cp:revision>44</cp:revision>
  <cp:lastPrinted>2022-10-25T08:20:46Z</cp:lastPrinted>
  <dcterms:created xsi:type="dcterms:W3CDTF">2022-09-08T12:20:13Z</dcterms:created>
  <dcterms:modified xsi:type="dcterms:W3CDTF">2022-12-04T16:56:10Z</dcterms:modified>
</cp:coreProperties>
</file>